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5"/>
  </p:handoutMasterIdLst>
  <p:sldIdLst>
    <p:sldId id="2220" r:id="rId3"/>
    <p:sldId id="2213" r:id="rId5"/>
    <p:sldId id="2214" r:id="rId6"/>
    <p:sldId id="2215" r:id="rId7"/>
    <p:sldId id="2216" r:id="rId8"/>
    <p:sldId id="2217" r:id="rId9"/>
    <p:sldId id="2218" r:id="rId10"/>
    <p:sldId id="2219" r:id="rId11"/>
    <p:sldId id="2159" r:id="rId12"/>
    <p:sldId id="2160" r:id="rId13"/>
    <p:sldId id="2161" r:id="rId14"/>
    <p:sldId id="2162" r:id="rId15"/>
    <p:sldId id="2163" r:id="rId16"/>
    <p:sldId id="2164" r:id="rId17"/>
    <p:sldId id="2165" r:id="rId18"/>
    <p:sldId id="2166" r:id="rId19"/>
    <p:sldId id="2167" r:id="rId20"/>
    <p:sldId id="2168" r:id="rId21"/>
    <p:sldId id="2169" r:id="rId22"/>
    <p:sldId id="2170" r:id="rId23"/>
    <p:sldId id="2171" r:id="rId24"/>
    <p:sldId id="2172" r:id="rId25"/>
    <p:sldId id="2173" r:id="rId26"/>
    <p:sldId id="2174" r:id="rId27"/>
    <p:sldId id="2176" r:id="rId28"/>
    <p:sldId id="2175" r:id="rId29"/>
    <p:sldId id="2177" r:id="rId30"/>
    <p:sldId id="2178" r:id="rId31"/>
    <p:sldId id="2179" r:id="rId32"/>
    <p:sldId id="2180" r:id="rId33"/>
    <p:sldId id="2181" r:id="rId34"/>
    <p:sldId id="2182" r:id="rId35"/>
    <p:sldId id="2183" r:id="rId36"/>
    <p:sldId id="2184" r:id="rId37"/>
    <p:sldId id="2185" r:id="rId38"/>
    <p:sldId id="2186" r:id="rId39"/>
    <p:sldId id="2187" r:id="rId40"/>
    <p:sldId id="2188" r:id="rId41"/>
    <p:sldId id="2189" r:id="rId42"/>
    <p:sldId id="2191" r:id="rId43"/>
    <p:sldId id="2190" r:id="rId44"/>
    <p:sldId id="2192" r:id="rId45"/>
    <p:sldId id="2193" r:id="rId46"/>
    <p:sldId id="2194" r:id="rId47"/>
    <p:sldId id="2195" r:id="rId48"/>
    <p:sldId id="2196" r:id="rId49"/>
    <p:sldId id="2197" r:id="rId50"/>
    <p:sldId id="2198" r:id="rId51"/>
    <p:sldId id="2199" r:id="rId52"/>
    <p:sldId id="2200" r:id="rId53"/>
    <p:sldId id="2201" r:id="rId54"/>
    <p:sldId id="2202" r:id="rId55"/>
    <p:sldId id="2203" r:id="rId56"/>
    <p:sldId id="2204" r:id="rId57"/>
    <p:sldId id="2205" r:id="rId58"/>
    <p:sldId id="2206" r:id="rId59"/>
    <p:sldId id="2207" r:id="rId60"/>
    <p:sldId id="2208" r:id="rId61"/>
    <p:sldId id="2209" r:id="rId62"/>
    <p:sldId id="2210" r:id="rId63"/>
    <p:sldId id="2158" r:id="rId64"/>
  </p:sldIdLst>
  <p:sldSz cx="12192000" cy="6858000"/>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 id="1" name="姜 鹏涛" initials="姜"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96" autoAdjust="0"/>
    <p:restoredTop sz="94880" autoAdjust="0"/>
  </p:normalViewPr>
  <p:slideViewPr>
    <p:cSldViewPr snapToGrid="0">
      <p:cViewPr varScale="1">
        <p:scale>
          <a:sx n="72" d="100"/>
          <a:sy n="72" d="100"/>
        </p:scale>
        <p:origin x="852" y="12"/>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gs" Target="tags/tag106.xml"/><Relationship Id="rId7" Type="http://schemas.openxmlformats.org/officeDocument/2006/relationships/slide" Target="slides/slide4.xml"/><Relationship Id="rId69" Type="http://schemas.openxmlformats.org/officeDocument/2006/relationships/commentAuthors" Target="commentAuthors.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198B3CE-1C41-4B09-86D8-F58ACA2A245E}" type="doc">
      <dgm:prSet loTypeId="urn:microsoft.com/office/officeart/2005/8/layout/cycle8" loCatId="cycle" qsTypeId="urn:microsoft.com/office/officeart/2005/8/quickstyle/simple4" qsCatId="simple" csTypeId="urn:microsoft.com/office/officeart/2005/8/colors/accent1_2" csCatId="accent1" phldr="1"/>
      <dgm:spPr/>
    </dgm:pt>
    <dgm:pt modelId="{F2E556D6-BD25-421B-B67C-159920EA3B85}">
      <dgm:prSet/>
      <dgm:spPr>
        <a:xfrm>
          <a:off x="765874" y="159199"/>
          <a:ext cx="2057351" cy="2057351"/>
        </a:xfrm>
        <a:noFill/>
        <a:ln>
          <a:noFill/>
        </a:ln>
        <a:effectLst>
          <a:outerShdw blurRad="40000" dist="23000" dir="5400000" rotWithShape="0">
            <a:srgbClr val="000000">
              <a:alpha val="35000"/>
            </a:srgbClr>
          </a:outerShdw>
        </a:effectLst>
      </dgm:spPr>
      <dgm:t>
        <a:bodyPr/>
        <a:lstStyle/>
        <a:p>
          <a:endParaRPr lang="en-US" altLang="zh-CN" dirty="0">
            <a:solidFill>
              <a:sysClr val="window" lastClr="FFFFFF"/>
            </a:solidFill>
            <a:latin typeface="Times New Roman" panose="02020603050405020304"/>
            <a:ea typeface="黑体" panose="02010609060101010101" pitchFamily="49" charset="-122"/>
            <a:cs typeface="+mn-cs"/>
          </a:endParaRPr>
        </a:p>
      </dgm:t>
    </dgm:pt>
    <dgm:pt modelId="{3BAAD0C9-006A-44C7-AC0B-37FB0B2C5A70}" cxnId="{6D2B43A4-D77F-44B1-8C80-CA4767263308}" type="parTrans">
      <dgm:prSet/>
      <dgm:spPr/>
      <dgm:t>
        <a:bodyPr/>
        <a:lstStyle/>
        <a:p>
          <a:endParaRPr lang="en-US" altLang="zh-CN"/>
        </a:p>
      </dgm:t>
    </dgm:pt>
    <dgm:pt modelId="{DA94560C-70B1-4E0F-B0E3-C74AA4076159}" cxnId="{6D2B43A4-D77F-44B1-8C80-CA4767263308}" type="sibTrans">
      <dgm:prSet/>
      <dgm:spPr/>
      <dgm:t>
        <a:bodyPr/>
        <a:lstStyle/>
        <a:p>
          <a:endParaRPr lang="en-US" altLang="zh-CN"/>
        </a:p>
      </dgm:t>
    </dgm:pt>
    <dgm:pt modelId="{BC6A9CD4-0754-4F0E-A79E-7D858F670A7A}">
      <dgm:prSet/>
      <dgm:spPr>
        <a:xfrm>
          <a:off x="850617" y="159199"/>
          <a:ext cx="2057351" cy="2057351"/>
        </a:xfrm>
        <a:noFill/>
        <a:ln>
          <a:noFill/>
        </a:ln>
        <a:effectLst>
          <a:outerShdw blurRad="40000" dist="23000" dir="5400000" rotWithShape="0">
            <a:srgbClr val="000000">
              <a:alpha val="35000"/>
            </a:srgbClr>
          </a:outerShdw>
        </a:effectLst>
      </dgm:spPr>
      <dgm:t>
        <a:bodyPr/>
        <a:lstStyle/>
        <a:p>
          <a:endParaRPr lang="en-US" altLang="zh-CN">
            <a:solidFill>
              <a:sysClr val="window" lastClr="FFFFFF"/>
            </a:solidFill>
            <a:latin typeface="Times New Roman" panose="02020603050405020304"/>
            <a:ea typeface="黑体" panose="02010609060101010101" pitchFamily="49" charset="-122"/>
            <a:cs typeface="+mn-cs"/>
          </a:endParaRPr>
        </a:p>
      </dgm:t>
    </dgm:pt>
    <dgm:pt modelId="{24C5148A-2367-45B6-9AB7-E8EBDF595238}" cxnId="{CB3B66B8-CA8C-476F-AAE1-55FE36DC4086}" type="parTrans">
      <dgm:prSet/>
      <dgm:spPr/>
      <dgm:t>
        <a:bodyPr/>
        <a:lstStyle/>
        <a:p>
          <a:endParaRPr lang="en-US" altLang="zh-CN"/>
        </a:p>
      </dgm:t>
    </dgm:pt>
    <dgm:pt modelId="{D1BC9252-C189-40B7-852A-601F65140890}" cxnId="{CB3B66B8-CA8C-476F-AAE1-55FE36DC4086}" type="sibTrans">
      <dgm:prSet/>
      <dgm:spPr/>
      <dgm:t>
        <a:bodyPr/>
        <a:lstStyle/>
        <a:p>
          <a:endParaRPr lang="en-US" altLang="zh-CN"/>
        </a:p>
      </dgm:t>
    </dgm:pt>
    <dgm:pt modelId="{CB208CFF-1B07-44CA-BAB9-A370419C021D}">
      <dgm:prSet/>
      <dgm:spPr>
        <a:xfrm>
          <a:off x="808245" y="232676"/>
          <a:ext cx="2057351" cy="2057351"/>
        </a:xfrm>
        <a:noFill/>
        <a:ln>
          <a:noFill/>
        </a:ln>
        <a:effectLst>
          <a:outerShdw blurRad="40000" dist="23000" dir="5400000" rotWithShape="0">
            <a:srgbClr val="000000">
              <a:alpha val="35000"/>
            </a:srgbClr>
          </a:outerShdw>
        </a:effectLst>
      </dgm:spPr>
      <dgm:t>
        <a:bodyPr/>
        <a:lstStyle/>
        <a:p>
          <a:endParaRPr lang="en-US" altLang="zh-CN">
            <a:solidFill>
              <a:sysClr val="window" lastClr="FFFFFF"/>
            </a:solidFill>
            <a:latin typeface="Times New Roman" panose="02020603050405020304"/>
            <a:ea typeface="黑体" panose="02010609060101010101" pitchFamily="49" charset="-122"/>
            <a:cs typeface="+mn-cs"/>
          </a:endParaRPr>
        </a:p>
      </dgm:t>
    </dgm:pt>
    <dgm:pt modelId="{E4A91908-4198-401D-A095-749F2CC3F1FC}" cxnId="{55FD1ABC-7AA5-4FDB-8CB6-3CBA4E8CA3E7}" type="parTrans">
      <dgm:prSet/>
      <dgm:spPr/>
      <dgm:t>
        <a:bodyPr/>
        <a:lstStyle/>
        <a:p>
          <a:endParaRPr lang="en-US" altLang="zh-CN"/>
        </a:p>
      </dgm:t>
    </dgm:pt>
    <dgm:pt modelId="{006F0C97-A39F-4857-AAD0-41EC12765F4A}" cxnId="{55FD1ABC-7AA5-4FDB-8CB6-3CBA4E8CA3E7}" type="sibTrans">
      <dgm:prSet/>
      <dgm:spPr/>
      <dgm:t>
        <a:bodyPr/>
        <a:lstStyle/>
        <a:p>
          <a:endParaRPr lang="en-US" altLang="zh-CN"/>
        </a:p>
      </dgm:t>
    </dgm:pt>
    <dgm:pt modelId="{95B643E2-FD3F-4586-B98F-F4418C96EC8B}" type="pres">
      <dgm:prSet presAssocID="{2198B3CE-1C41-4B09-86D8-F58ACA2A245E}" presName="compositeShape" presStyleCnt="0">
        <dgm:presLayoutVars>
          <dgm:chMax val="7"/>
          <dgm:dir/>
          <dgm:resizeHandles val="exact"/>
        </dgm:presLayoutVars>
      </dgm:prSet>
      <dgm:spPr/>
    </dgm:pt>
    <dgm:pt modelId="{ADB670CC-A7C2-43ED-8FEA-4ECB9D81A565}" type="pres">
      <dgm:prSet presAssocID="{2198B3CE-1C41-4B09-86D8-F58ACA2A245E}" presName="wedge1" presStyleLbl="node1" presStyleIdx="0" presStyleCnt="3"/>
      <dgm:spPr>
        <a:prstGeom prst="pie">
          <a:avLst>
            <a:gd name="adj1" fmla="val 16200000"/>
            <a:gd name="adj2" fmla="val 1800000"/>
          </a:avLst>
        </a:prstGeom>
      </dgm:spPr>
    </dgm:pt>
    <dgm:pt modelId="{EBC0F872-56E9-42E1-92E5-409FB1F3FFC6}" type="pres">
      <dgm:prSet presAssocID="{2198B3CE-1C41-4B09-86D8-F58ACA2A245E}" presName="dummy1a" presStyleCnt="0"/>
      <dgm:spPr/>
    </dgm:pt>
    <dgm:pt modelId="{1ADB90B7-0FC1-49BB-B771-DDE3FD2460A8}" type="pres">
      <dgm:prSet presAssocID="{2198B3CE-1C41-4B09-86D8-F58ACA2A245E}" presName="dummy1b" presStyleCnt="0"/>
      <dgm:spPr/>
    </dgm:pt>
    <dgm:pt modelId="{6F7AF30C-6FE1-46AD-A586-AA5735569C8C}" type="pres">
      <dgm:prSet presAssocID="{2198B3CE-1C41-4B09-86D8-F58ACA2A245E}" presName="wedge1Tx" presStyleLbl="node1" presStyleIdx="0" presStyleCnt="3">
        <dgm:presLayoutVars>
          <dgm:chMax val="0"/>
          <dgm:chPref val="0"/>
          <dgm:bulletEnabled val="1"/>
        </dgm:presLayoutVars>
      </dgm:prSet>
      <dgm:spPr/>
    </dgm:pt>
    <dgm:pt modelId="{A6988825-B7FF-4DDD-8560-EC3EA533FA5D}" type="pres">
      <dgm:prSet presAssocID="{2198B3CE-1C41-4B09-86D8-F58ACA2A245E}" presName="wedge2" presStyleLbl="node1" presStyleIdx="1" presStyleCnt="3"/>
      <dgm:spPr>
        <a:prstGeom prst="pie">
          <a:avLst>
            <a:gd name="adj1" fmla="val 1800000"/>
            <a:gd name="adj2" fmla="val 9000000"/>
          </a:avLst>
        </a:prstGeom>
      </dgm:spPr>
    </dgm:pt>
    <dgm:pt modelId="{89F13311-DE64-4E17-83FC-49D52E2AC688}" type="pres">
      <dgm:prSet presAssocID="{2198B3CE-1C41-4B09-86D8-F58ACA2A245E}" presName="dummy2a" presStyleCnt="0"/>
      <dgm:spPr/>
    </dgm:pt>
    <dgm:pt modelId="{5CEED40D-3890-43A3-B6E4-9910CE56D0EB}" type="pres">
      <dgm:prSet presAssocID="{2198B3CE-1C41-4B09-86D8-F58ACA2A245E}" presName="dummy2b" presStyleCnt="0"/>
      <dgm:spPr/>
    </dgm:pt>
    <dgm:pt modelId="{32A2368F-84FE-4E89-87F4-12A9EA60E8DF}" type="pres">
      <dgm:prSet presAssocID="{2198B3CE-1C41-4B09-86D8-F58ACA2A245E}" presName="wedge2Tx" presStyleLbl="node1" presStyleIdx="1" presStyleCnt="3">
        <dgm:presLayoutVars>
          <dgm:chMax val="0"/>
          <dgm:chPref val="0"/>
          <dgm:bulletEnabled val="1"/>
        </dgm:presLayoutVars>
      </dgm:prSet>
      <dgm:spPr/>
    </dgm:pt>
    <dgm:pt modelId="{8401C1B1-69F7-48BF-95C6-88661E0FDF20}" type="pres">
      <dgm:prSet presAssocID="{2198B3CE-1C41-4B09-86D8-F58ACA2A245E}" presName="wedge3" presStyleLbl="node1" presStyleIdx="2" presStyleCnt="3"/>
      <dgm:spPr>
        <a:prstGeom prst="pie">
          <a:avLst>
            <a:gd name="adj1" fmla="val 9000000"/>
            <a:gd name="adj2" fmla="val 16200000"/>
          </a:avLst>
        </a:prstGeom>
      </dgm:spPr>
    </dgm:pt>
    <dgm:pt modelId="{D5BC62E0-81AD-4BF4-98E8-8B02C811D77D}" type="pres">
      <dgm:prSet presAssocID="{2198B3CE-1C41-4B09-86D8-F58ACA2A245E}" presName="dummy3a" presStyleCnt="0"/>
      <dgm:spPr/>
    </dgm:pt>
    <dgm:pt modelId="{8F89567D-C680-4D0F-BB9D-476D835A85E2}" type="pres">
      <dgm:prSet presAssocID="{2198B3CE-1C41-4B09-86D8-F58ACA2A245E}" presName="dummy3b" presStyleCnt="0"/>
      <dgm:spPr/>
    </dgm:pt>
    <dgm:pt modelId="{57754D01-7F57-4E4C-A821-816ADC875C65}" type="pres">
      <dgm:prSet presAssocID="{2198B3CE-1C41-4B09-86D8-F58ACA2A245E}" presName="wedge3Tx" presStyleLbl="node1" presStyleIdx="2" presStyleCnt="3">
        <dgm:presLayoutVars>
          <dgm:chMax val="0"/>
          <dgm:chPref val="0"/>
          <dgm:bulletEnabled val="1"/>
        </dgm:presLayoutVars>
      </dgm:prSet>
      <dgm:spPr/>
    </dgm:pt>
    <dgm:pt modelId="{849C615E-5C45-4E14-ADFE-F665F4183D44}" type="pres">
      <dgm:prSet presAssocID="{D1BC9252-C189-40B7-852A-601F65140890}" presName="arrowWedge1" presStyleLbl="fgSibTrans2D1" presStyleIdx="0" presStyleCnt="3"/>
      <dgm:spPr>
        <a:xfrm>
          <a:off x="723427" y="31839"/>
          <a:ext cx="2312071" cy="2312071"/>
        </a:xfrm>
        <a:prstGeom prst="circularArrow">
          <a:avLst>
            <a:gd name="adj1" fmla="val 5085"/>
            <a:gd name="adj2" fmla="val 327528"/>
            <a:gd name="adj3" fmla="val 1472472"/>
            <a:gd name="adj4" fmla="val 16199432"/>
            <a:gd name="adj5" fmla="val 5932"/>
          </a:avLst>
        </a:prstGeom>
        <a:gradFill rotWithShape="0">
          <a:gsLst>
            <a:gs pos="0">
              <a:srgbClr val="4F81BD">
                <a:tint val="60000"/>
                <a:hueOff val="0"/>
                <a:satOff val="0"/>
                <a:lumOff val="0"/>
                <a:alphaOff val="0"/>
                <a:shade val="51000"/>
                <a:satMod val="130000"/>
              </a:srgbClr>
            </a:gs>
            <a:gs pos="80000">
              <a:srgbClr val="4F81BD">
                <a:tint val="60000"/>
                <a:hueOff val="0"/>
                <a:satOff val="0"/>
                <a:lumOff val="0"/>
                <a:alphaOff val="0"/>
                <a:shade val="93000"/>
                <a:satMod val="130000"/>
              </a:srgbClr>
            </a:gs>
            <a:gs pos="100000">
              <a:srgbClr val="4F81BD">
                <a:tint val="6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pt>
    <dgm:pt modelId="{F31A9D92-ACEF-41EC-A1D4-AD2417B13E4C}" type="pres">
      <dgm:prSet presAssocID="{006F0C97-A39F-4857-AAD0-41EC12765F4A}" presName="arrowWedge2" presStyleLbl="fgSibTrans2D1" presStyleIdx="1" presStyleCnt="3"/>
      <dgm:spPr>
        <a:xfrm>
          <a:off x="680885" y="105186"/>
          <a:ext cx="2312071" cy="2312071"/>
        </a:xfrm>
        <a:prstGeom prst="circularArrow">
          <a:avLst>
            <a:gd name="adj1" fmla="val 5085"/>
            <a:gd name="adj2" fmla="val 327528"/>
            <a:gd name="adj3" fmla="val 8671970"/>
            <a:gd name="adj4" fmla="val 1800502"/>
            <a:gd name="adj5" fmla="val 5932"/>
          </a:avLst>
        </a:prstGeom>
        <a:gradFill rotWithShape="0">
          <a:gsLst>
            <a:gs pos="0">
              <a:srgbClr val="4F81BD">
                <a:tint val="60000"/>
                <a:hueOff val="0"/>
                <a:satOff val="0"/>
                <a:lumOff val="0"/>
                <a:alphaOff val="0"/>
                <a:shade val="51000"/>
                <a:satMod val="130000"/>
              </a:srgbClr>
            </a:gs>
            <a:gs pos="80000">
              <a:srgbClr val="4F81BD">
                <a:tint val="60000"/>
                <a:hueOff val="0"/>
                <a:satOff val="0"/>
                <a:lumOff val="0"/>
                <a:alphaOff val="0"/>
                <a:shade val="93000"/>
                <a:satMod val="130000"/>
              </a:srgbClr>
            </a:gs>
            <a:gs pos="100000">
              <a:srgbClr val="4F81BD">
                <a:tint val="6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pt>
    <dgm:pt modelId="{09DB60DE-F385-4500-9B87-B09752DACC13}" type="pres">
      <dgm:prSet presAssocID="{DA94560C-70B1-4E0F-B0E3-C74AA4076159}" presName="arrowWedge3" presStyleLbl="fgSibTrans2D1" presStyleIdx="2" presStyleCnt="3"/>
      <dgm:spPr>
        <a:xfrm>
          <a:off x="638344" y="31839"/>
          <a:ext cx="2312071" cy="2312071"/>
        </a:xfrm>
        <a:prstGeom prst="circularArrow">
          <a:avLst>
            <a:gd name="adj1" fmla="val 5085"/>
            <a:gd name="adj2" fmla="val 327528"/>
            <a:gd name="adj3" fmla="val 15873039"/>
            <a:gd name="adj4" fmla="val 9000000"/>
            <a:gd name="adj5" fmla="val 5932"/>
          </a:avLst>
        </a:prstGeom>
        <a:gradFill rotWithShape="0">
          <a:gsLst>
            <a:gs pos="0">
              <a:srgbClr val="4F81BD">
                <a:tint val="60000"/>
                <a:hueOff val="0"/>
                <a:satOff val="0"/>
                <a:lumOff val="0"/>
                <a:alphaOff val="0"/>
                <a:shade val="51000"/>
                <a:satMod val="130000"/>
              </a:srgbClr>
            </a:gs>
            <a:gs pos="80000">
              <a:srgbClr val="4F81BD">
                <a:tint val="60000"/>
                <a:hueOff val="0"/>
                <a:satOff val="0"/>
                <a:lumOff val="0"/>
                <a:alphaOff val="0"/>
                <a:shade val="93000"/>
                <a:satMod val="130000"/>
              </a:srgbClr>
            </a:gs>
            <a:gs pos="100000">
              <a:srgbClr val="4F81BD">
                <a:tint val="6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pt>
  </dgm:ptLst>
  <dgm:cxnLst>
    <dgm:cxn modelId="{92ADA500-3967-4AB6-B6F9-4A27D0A066FF}" type="presOf" srcId="{BC6A9CD4-0754-4F0E-A79E-7D858F670A7A}" destId="{ADB670CC-A7C2-43ED-8FEA-4ECB9D81A565}" srcOrd="0" destOrd="0" presId="urn:microsoft.com/office/officeart/2005/8/layout/cycle8"/>
    <dgm:cxn modelId="{64F0F524-3163-4729-9768-EDC140C84065}" type="presOf" srcId="{F2E556D6-BD25-421B-B67C-159920EA3B85}" destId="{57754D01-7F57-4E4C-A821-816ADC875C65}" srcOrd="1" destOrd="0" presId="urn:microsoft.com/office/officeart/2005/8/layout/cycle8"/>
    <dgm:cxn modelId="{901A035C-D7D9-4CF0-A077-D7D7CFC5995D}" type="presOf" srcId="{2198B3CE-1C41-4B09-86D8-F58ACA2A245E}" destId="{95B643E2-FD3F-4586-B98F-F4418C96EC8B}" srcOrd="0" destOrd="0" presId="urn:microsoft.com/office/officeart/2005/8/layout/cycle8"/>
    <dgm:cxn modelId="{18B47D81-4020-4FBC-A6F2-AEBB004C2CA3}" type="presOf" srcId="{F2E556D6-BD25-421B-B67C-159920EA3B85}" destId="{8401C1B1-69F7-48BF-95C6-88661E0FDF20}" srcOrd="0" destOrd="0" presId="urn:microsoft.com/office/officeart/2005/8/layout/cycle8"/>
    <dgm:cxn modelId="{814CBE8F-743D-4C99-BDF1-7D860DF64E5A}" type="presOf" srcId="{CB208CFF-1B07-44CA-BAB9-A370419C021D}" destId="{32A2368F-84FE-4E89-87F4-12A9EA60E8DF}" srcOrd="1" destOrd="0" presId="urn:microsoft.com/office/officeart/2005/8/layout/cycle8"/>
    <dgm:cxn modelId="{6D2B43A4-D77F-44B1-8C80-CA4767263308}" srcId="{2198B3CE-1C41-4B09-86D8-F58ACA2A245E}" destId="{F2E556D6-BD25-421B-B67C-159920EA3B85}" srcOrd="2" destOrd="0" parTransId="{3BAAD0C9-006A-44C7-AC0B-37FB0B2C5A70}" sibTransId="{DA94560C-70B1-4E0F-B0E3-C74AA4076159}"/>
    <dgm:cxn modelId="{1D7861AC-779E-4E65-9E5B-4A31CF75A9EE}" type="presOf" srcId="{CB208CFF-1B07-44CA-BAB9-A370419C021D}" destId="{A6988825-B7FF-4DDD-8560-EC3EA533FA5D}" srcOrd="0" destOrd="0" presId="urn:microsoft.com/office/officeart/2005/8/layout/cycle8"/>
    <dgm:cxn modelId="{CB3B66B8-CA8C-476F-AAE1-55FE36DC4086}" srcId="{2198B3CE-1C41-4B09-86D8-F58ACA2A245E}" destId="{BC6A9CD4-0754-4F0E-A79E-7D858F670A7A}" srcOrd="0" destOrd="0" parTransId="{24C5148A-2367-45B6-9AB7-E8EBDF595238}" sibTransId="{D1BC9252-C189-40B7-852A-601F65140890}"/>
    <dgm:cxn modelId="{55FD1ABC-7AA5-4FDB-8CB6-3CBA4E8CA3E7}" srcId="{2198B3CE-1C41-4B09-86D8-F58ACA2A245E}" destId="{CB208CFF-1B07-44CA-BAB9-A370419C021D}" srcOrd="1" destOrd="0" parTransId="{E4A91908-4198-401D-A095-749F2CC3F1FC}" sibTransId="{006F0C97-A39F-4857-AAD0-41EC12765F4A}"/>
    <dgm:cxn modelId="{404E45C8-D8C4-4162-861E-9F9FA479DB36}" type="presOf" srcId="{BC6A9CD4-0754-4F0E-A79E-7D858F670A7A}" destId="{6F7AF30C-6FE1-46AD-A586-AA5735569C8C}" srcOrd="1" destOrd="0" presId="urn:microsoft.com/office/officeart/2005/8/layout/cycle8"/>
    <dgm:cxn modelId="{CE3DAE34-9A7C-413A-A3F0-3CBD71314AD7}" type="presParOf" srcId="{95B643E2-FD3F-4586-B98F-F4418C96EC8B}" destId="{ADB670CC-A7C2-43ED-8FEA-4ECB9D81A565}" srcOrd="0" destOrd="0" presId="urn:microsoft.com/office/officeart/2005/8/layout/cycle8"/>
    <dgm:cxn modelId="{E4DD7DA4-ED07-4EE0-B088-63670B1CE70E}" type="presParOf" srcId="{95B643E2-FD3F-4586-B98F-F4418C96EC8B}" destId="{EBC0F872-56E9-42E1-92E5-409FB1F3FFC6}" srcOrd="1" destOrd="0" presId="urn:microsoft.com/office/officeart/2005/8/layout/cycle8"/>
    <dgm:cxn modelId="{8EF7BE47-A3DE-4D57-B628-346B5716BA1C}" type="presParOf" srcId="{95B643E2-FD3F-4586-B98F-F4418C96EC8B}" destId="{1ADB90B7-0FC1-49BB-B771-DDE3FD2460A8}" srcOrd="2" destOrd="0" presId="urn:microsoft.com/office/officeart/2005/8/layout/cycle8"/>
    <dgm:cxn modelId="{3825B5DE-8C5E-4CDE-9EDC-76F0C806909F}" type="presParOf" srcId="{95B643E2-FD3F-4586-B98F-F4418C96EC8B}" destId="{6F7AF30C-6FE1-46AD-A586-AA5735569C8C}" srcOrd="3" destOrd="0" presId="urn:microsoft.com/office/officeart/2005/8/layout/cycle8"/>
    <dgm:cxn modelId="{73B7D23E-EFDC-433E-AC02-D5EBC7FA6E12}" type="presParOf" srcId="{95B643E2-FD3F-4586-B98F-F4418C96EC8B}" destId="{A6988825-B7FF-4DDD-8560-EC3EA533FA5D}" srcOrd="4" destOrd="0" presId="urn:microsoft.com/office/officeart/2005/8/layout/cycle8"/>
    <dgm:cxn modelId="{BAD2F71C-FA17-4558-ACD7-7F4527EF01FB}" type="presParOf" srcId="{95B643E2-FD3F-4586-B98F-F4418C96EC8B}" destId="{89F13311-DE64-4E17-83FC-49D52E2AC688}" srcOrd="5" destOrd="0" presId="urn:microsoft.com/office/officeart/2005/8/layout/cycle8"/>
    <dgm:cxn modelId="{AC3C3903-5854-40A1-A1A3-5A3DB7808BE1}" type="presParOf" srcId="{95B643E2-FD3F-4586-B98F-F4418C96EC8B}" destId="{5CEED40D-3890-43A3-B6E4-9910CE56D0EB}" srcOrd="6" destOrd="0" presId="urn:microsoft.com/office/officeart/2005/8/layout/cycle8"/>
    <dgm:cxn modelId="{43CB68B8-9ED0-4FE5-86A7-320279ACC112}" type="presParOf" srcId="{95B643E2-FD3F-4586-B98F-F4418C96EC8B}" destId="{32A2368F-84FE-4E89-87F4-12A9EA60E8DF}" srcOrd="7" destOrd="0" presId="urn:microsoft.com/office/officeart/2005/8/layout/cycle8"/>
    <dgm:cxn modelId="{14D82082-529F-44A3-9070-D4052AE1EADC}" type="presParOf" srcId="{95B643E2-FD3F-4586-B98F-F4418C96EC8B}" destId="{8401C1B1-69F7-48BF-95C6-88661E0FDF20}" srcOrd="8" destOrd="0" presId="urn:microsoft.com/office/officeart/2005/8/layout/cycle8"/>
    <dgm:cxn modelId="{1BA1CEF3-7E12-4C37-A946-943881A96E47}" type="presParOf" srcId="{95B643E2-FD3F-4586-B98F-F4418C96EC8B}" destId="{D5BC62E0-81AD-4BF4-98E8-8B02C811D77D}" srcOrd="9" destOrd="0" presId="urn:microsoft.com/office/officeart/2005/8/layout/cycle8"/>
    <dgm:cxn modelId="{3D567710-1C49-458A-9415-C3FE802DDFCB}" type="presParOf" srcId="{95B643E2-FD3F-4586-B98F-F4418C96EC8B}" destId="{8F89567D-C680-4D0F-BB9D-476D835A85E2}" srcOrd="10" destOrd="0" presId="urn:microsoft.com/office/officeart/2005/8/layout/cycle8"/>
    <dgm:cxn modelId="{60A79E52-DA96-4C9F-81FC-4E0E4DAEB3E5}" type="presParOf" srcId="{95B643E2-FD3F-4586-B98F-F4418C96EC8B}" destId="{57754D01-7F57-4E4C-A821-816ADC875C65}" srcOrd="11" destOrd="0" presId="urn:microsoft.com/office/officeart/2005/8/layout/cycle8"/>
    <dgm:cxn modelId="{56BB5CAA-2050-4314-AFB8-F0C24EB9FC5F}" type="presParOf" srcId="{95B643E2-FD3F-4586-B98F-F4418C96EC8B}" destId="{849C615E-5C45-4E14-ADFE-F665F4183D44}" srcOrd="12" destOrd="0" presId="urn:microsoft.com/office/officeart/2005/8/layout/cycle8"/>
    <dgm:cxn modelId="{DE749706-9DC8-43E6-8D39-612C6344B1C0}" type="presParOf" srcId="{95B643E2-FD3F-4586-B98F-F4418C96EC8B}" destId="{F31A9D92-ACEF-41EC-A1D4-AD2417B13E4C}" srcOrd="13" destOrd="0" presId="urn:microsoft.com/office/officeart/2005/8/layout/cycle8"/>
    <dgm:cxn modelId="{D7F05D25-585C-4BB1-BD04-20E958A64500}" type="presParOf" srcId="{95B643E2-FD3F-4586-B98F-F4418C96EC8B}" destId="{09DB60DE-F385-4500-9B87-B09752DACC13}" srcOrd="14" destOrd="0" presId="urn:microsoft.com/office/officeart/2005/8/layout/cycle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874092" cy="2874092"/>
        <a:chOff x="0" y="0"/>
        <a:chExt cx="2874092" cy="2874092"/>
      </a:xfrm>
    </dsp:grpSpPr>
    <dsp:sp modelId="{ADB670CC-A7C2-43ED-8FEA-4ECB9D81A565}">
      <dsp:nvSpPr>
        <dsp:cNvPr id="3" name="饼形 2"/>
        <dsp:cNvSpPr/>
      </dsp:nvSpPr>
      <dsp:spPr bwMode="white">
        <a:xfrm>
          <a:off x="1042686" y="186816"/>
          <a:ext cx="2414237" cy="2414237"/>
        </a:xfrm>
        <a:prstGeom prst="pie">
          <a:avLst>
            <a:gd name="adj1" fmla="val 16200000"/>
            <a:gd name="adj2" fmla="val 1800000"/>
          </a:avLst>
        </a:prstGeom>
        <a:no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50800" tIns="50800" rIns="50800" bIns="50800" anchor="ctr"/>
        <a:lstStyle>
          <a:lvl1pPr algn="ctr">
            <a:defRPr sz="4000"/>
          </a:lvl1pPr>
          <a:lvl2pPr marL="285750" indent="-285750" algn="ctr">
            <a:defRPr sz="3100"/>
          </a:lvl2pPr>
          <a:lvl3pPr marL="571500" indent="-285750" algn="ctr">
            <a:defRPr sz="3100"/>
          </a:lvl3pPr>
          <a:lvl4pPr marL="857250" indent="-285750" algn="ctr">
            <a:defRPr sz="3100"/>
          </a:lvl4pPr>
          <a:lvl5pPr marL="1143000" indent="-285750" algn="ctr">
            <a:defRPr sz="3100"/>
          </a:lvl5pPr>
          <a:lvl6pPr marL="1428750" indent="-285750" algn="ctr">
            <a:defRPr sz="3100"/>
          </a:lvl6pPr>
          <a:lvl7pPr marL="1714500" indent="-285750" algn="ctr">
            <a:defRPr sz="3100"/>
          </a:lvl7pPr>
          <a:lvl8pPr marL="2000250" indent="-285750" algn="ctr">
            <a:defRPr sz="3100"/>
          </a:lvl8pPr>
          <a:lvl9pPr marL="2286000" indent="-285750" algn="ctr">
            <a:defRPr sz="3100"/>
          </a:lvl9pPr>
        </a:lstStyle>
        <a:p>
          <a:pPr lvl="0">
            <a:lnSpc>
              <a:spcPct val="100000"/>
            </a:lnSpc>
            <a:spcBef>
              <a:spcPct val="0"/>
            </a:spcBef>
            <a:spcAft>
              <a:spcPct val="35000"/>
            </a:spcAft>
          </a:pPr>
          <a:endParaRPr lang="en-US" altLang="zh-CN">
            <a:solidFill>
              <a:sysClr val="window" lastClr="FFFFFF"/>
            </a:solidFill>
            <a:latin typeface="Times New Roman" panose="02020603050405020304"/>
            <a:ea typeface="黑体" panose="02010609060101010101" pitchFamily="49" charset="-122"/>
            <a:cs typeface="+mn-cs"/>
          </a:endParaRPr>
        </a:p>
      </dsp:txBody>
      <dsp:txXfrm>
        <a:off x="1042686" y="186816"/>
        <a:ext cx="2414237" cy="2414237"/>
      </dsp:txXfrm>
    </dsp:sp>
    <dsp:sp modelId="{A6988825-B7FF-4DDD-8560-EC3EA533FA5D}">
      <dsp:nvSpPr>
        <dsp:cNvPr id="4" name="饼形 3"/>
        <dsp:cNvSpPr/>
      </dsp:nvSpPr>
      <dsp:spPr bwMode="white">
        <a:xfrm>
          <a:off x="992964" y="273039"/>
          <a:ext cx="2414237" cy="2414237"/>
        </a:xfrm>
        <a:prstGeom prst="pie">
          <a:avLst>
            <a:gd name="adj1" fmla="val 1800000"/>
            <a:gd name="adj2" fmla="val 9000000"/>
          </a:avLst>
        </a:prstGeom>
        <a:no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44450" tIns="44450" rIns="44450" bIns="444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endParaRPr lang="en-US" altLang="zh-CN">
            <a:solidFill>
              <a:sysClr val="window" lastClr="FFFFFF"/>
            </a:solidFill>
            <a:latin typeface="Times New Roman" panose="02020603050405020304"/>
            <a:ea typeface="黑体" panose="02010609060101010101" pitchFamily="49" charset="-122"/>
            <a:cs typeface="+mn-cs"/>
          </a:endParaRPr>
        </a:p>
      </dsp:txBody>
      <dsp:txXfrm>
        <a:off x="992964" y="273039"/>
        <a:ext cx="2414237" cy="2414237"/>
      </dsp:txXfrm>
    </dsp:sp>
    <dsp:sp modelId="{8401C1B1-69F7-48BF-95C6-88661E0FDF20}">
      <dsp:nvSpPr>
        <dsp:cNvPr id="5" name="饼形 4"/>
        <dsp:cNvSpPr/>
      </dsp:nvSpPr>
      <dsp:spPr bwMode="white">
        <a:xfrm>
          <a:off x="943242" y="186816"/>
          <a:ext cx="2414237" cy="2414237"/>
        </a:xfrm>
        <a:prstGeom prst="pie">
          <a:avLst>
            <a:gd name="adj1" fmla="val 9000000"/>
            <a:gd name="adj2" fmla="val 16200000"/>
          </a:avLst>
        </a:prstGeom>
        <a:noFill/>
        <a:ln>
          <a:noFill/>
        </a:ln>
        <a:effectLst>
          <a:outerShdw blurRad="40000" dist="23000" dir="5400000" rotWithShape="0">
            <a:srgbClr val="000000">
              <a:alpha val="35000"/>
            </a:srgbClr>
          </a:outerShdw>
        </a:effectLst>
      </dsp:spPr>
      <dsp:style>
        <a:lnRef idx="0">
          <a:schemeClr val="lt1"/>
        </a:lnRef>
        <a:fillRef idx="3">
          <a:schemeClr val="accent1"/>
        </a:fillRef>
        <a:effectRef idx="2">
          <a:scrgbClr r="0" g="0" b="0"/>
        </a:effectRef>
        <a:fontRef idx="minor">
          <a:schemeClr val="lt1"/>
        </a:fontRef>
      </dsp:style>
      <dsp:txBody>
        <a:bodyPr lIns="50800" tIns="50800" rIns="50800" bIns="50800" anchor="ctr"/>
        <a:lstStyle>
          <a:lvl1pPr algn="ctr">
            <a:defRPr sz="4000"/>
          </a:lvl1pPr>
          <a:lvl2pPr marL="285750" indent="-285750" algn="ctr">
            <a:defRPr sz="3100"/>
          </a:lvl2pPr>
          <a:lvl3pPr marL="571500" indent="-285750" algn="ctr">
            <a:defRPr sz="3100"/>
          </a:lvl3pPr>
          <a:lvl4pPr marL="857250" indent="-285750" algn="ctr">
            <a:defRPr sz="3100"/>
          </a:lvl4pPr>
          <a:lvl5pPr marL="1143000" indent="-285750" algn="ctr">
            <a:defRPr sz="3100"/>
          </a:lvl5pPr>
          <a:lvl6pPr marL="1428750" indent="-285750" algn="ctr">
            <a:defRPr sz="3100"/>
          </a:lvl6pPr>
          <a:lvl7pPr marL="1714500" indent="-285750" algn="ctr">
            <a:defRPr sz="3100"/>
          </a:lvl7pPr>
          <a:lvl8pPr marL="2000250" indent="-285750" algn="ctr">
            <a:defRPr sz="3100"/>
          </a:lvl8pPr>
          <a:lvl9pPr marL="2286000" indent="-285750" algn="ctr">
            <a:defRPr sz="3100"/>
          </a:lvl9pPr>
        </a:lstStyle>
        <a:p>
          <a:pPr lvl="0">
            <a:lnSpc>
              <a:spcPct val="100000"/>
            </a:lnSpc>
            <a:spcBef>
              <a:spcPct val="0"/>
            </a:spcBef>
            <a:spcAft>
              <a:spcPct val="35000"/>
            </a:spcAft>
          </a:pPr>
          <a:endParaRPr lang="en-US" altLang="zh-CN" dirty="0">
            <a:solidFill>
              <a:sysClr val="window" lastClr="FFFFFF"/>
            </a:solidFill>
            <a:latin typeface="Times New Roman" panose="02020603050405020304"/>
            <a:ea typeface="黑体" panose="02010609060101010101" pitchFamily="49" charset="-122"/>
            <a:cs typeface="+mn-cs"/>
          </a:endParaRPr>
        </a:p>
      </dsp:txBody>
      <dsp:txXfrm>
        <a:off x="943242" y="186816"/>
        <a:ext cx="2414237" cy="2414237"/>
      </dsp:txXfrm>
    </dsp:sp>
    <dsp:sp modelId="{849C615E-5C45-4E14-ADFE-F665F4183D44}">
      <dsp:nvSpPr>
        <dsp:cNvPr id="6" name="环形箭头 5"/>
        <dsp:cNvSpPr/>
      </dsp:nvSpPr>
      <dsp:spPr bwMode="white">
        <a:xfrm>
          <a:off x="910102" y="54033"/>
          <a:ext cx="2679804" cy="2679804"/>
        </a:xfrm>
        <a:prstGeom prst="circularArrow">
          <a:avLst>
            <a:gd name="adj1" fmla="val 5085"/>
            <a:gd name="adj2" fmla="val 327528"/>
            <a:gd name="adj3" fmla="val 1472472"/>
            <a:gd name="adj4" fmla="val 16199432"/>
            <a:gd name="adj5" fmla="val 5932"/>
          </a:avLst>
        </a:prstGeom>
        <a:gradFill rotWithShape="0">
          <a:gsLst>
            <a:gs pos="0">
              <a:srgbClr val="4F81BD">
                <a:tint val="60000"/>
                <a:hueOff val="0"/>
                <a:satOff val="0"/>
                <a:lumOff val="0"/>
                <a:alphaOff val="0"/>
                <a:shade val="51000"/>
                <a:satMod val="130000"/>
              </a:srgbClr>
            </a:gs>
            <a:gs pos="80000">
              <a:srgbClr val="4F81BD">
                <a:tint val="60000"/>
                <a:hueOff val="0"/>
                <a:satOff val="0"/>
                <a:lumOff val="0"/>
                <a:alphaOff val="0"/>
                <a:shade val="93000"/>
                <a:satMod val="130000"/>
              </a:srgbClr>
            </a:gs>
            <a:gs pos="100000">
              <a:srgbClr val="4F81BD">
                <a:tint val="6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accent1">
            <a:tint val="60000"/>
          </a:schemeClr>
        </a:lnRef>
        <a:fillRef idx="3">
          <a:schemeClr val="accent1">
            <a:tint val="60000"/>
          </a:schemeClr>
        </a:fillRef>
        <a:effectRef idx="2">
          <a:scrgbClr r="0" g="0" b="0"/>
        </a:effectRef>
        <a:fontRef idx="minor">
          <a:schemeClr val="lt1"/>
        </a:fontRef>
      </dsp:style>
      <dsp:txXfrm>
        <a:off x="910102" y="54033"/>
        <a:ext cx="2679804" cy="2679804"/>
      </dsp:txXfrm>
    </dsp:sp>
    <dsp:sp modelId="{F31A9D92-ACEF-41EC-A1D4-AD2417B13E4C}">
      <dsp:nvSpPr>
        <dsp:cNvPr id="7" name="环形箭头 6"/>
        <dsp:cNvSpPr/>
      </dsp:nvSpPr>
      <dsp:spPr bwMode="white">
        <a:xfrm>
          <a:off x="860181" y="140103"/>
          <a:ext cx="2679804" cy="2679804"/>
        </a:xfrm>
        <a:prstGeom prst="circularArrow">
          <a:avLst>
            <a:gd name="adj1" fmla="val 5085"/>
            <a:gd name="adj2" fmla="val 327528"/>
            <a:gd name="adj3" fmla="val 8671970"/>
            <a:gd name="adj4" fmla="val 1800502"/>
            <a:gd name="adj5" fmla="val 5932"/>
          </a:avLst>
        </a:prstGeom>
        <a:gradFill rotWithShape="0">
          <a:gsLst>
            <a:gs pos="0">
              <a:srgbClr val="4F81BD">
                <a:tint val="60000"/>
                <a:hueOff val="0"/>
                <a:satOff val="0"/>
                <a:lumOff val="0"/>
                <a:alphaOff val="0"/>
                <a:shade val="51000"/>
                <a:satMod val="130000"/>
              </a:srgbClr>
            </a:gs>
            <a:gs pos="80000">
              <a:srgbClr val="4F81BD">
                <a:tint val="60000"/>
                <a:hueOff val="0"/>
                <a:satOff val="0"/>
                <a:lumOff val="0"/>
                <a:alphaOff val="0"/>
                <a:shade val="93000"/>
                <a:satMod val="130000"/>
              </a:srgbClr>
            </a:gs>
            <a:gs pos="100000">
              <a:srgbClr val="4F81BD">
                <a:tint val="6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accent1">
            <a:tint val="60000"/>
          </a:schemeClr>
        </a:lnRef>
        <a:fillRef idx="3">
          <a:schemeClr val="accent1">
            <a:tint val="60000"/>
          </a:schemeClr>
        </a:fillRef>
        <a:effectRef idx="2">
          <a:scrgbClr r="0" g="0" b="0"/>
        </a:effectRef>
        <a:fontRef idx="minor">
          <a:schemeClr val="lt1"/>
        </a:fontRef>
      </dsp:style>
      <dsp:txXfrm>
        <a:off x="860181" y="140103"/>
        <a:ext cx="2679804" cy="2679804"/>
      </dsp:txXfrm>
    </dsp:sp>
    <dsp:sp modelId="{09DB60DE-F385-4500-9B87-B09752DACC13}">
      <dsp:nvSpPr>
        <dsp:cNvPr id="8" name="环形箭头 7"/>
        <dsp:cNvSpPr/>
      </dsp:nvSpPr>
      <dsp:spPr bwMode="white">
        <a:xfrm>
          <a:off x="810260" y="54033"/>
          <a:ext cx="2679804" cy="2679804"/>
        </a:xfrm>
        <a:prstGeom prst="circularArrow">
          <a:avLst>
            <a:gd name="adj1" fmla="val 5085"/>
            <a:gd name="adj2" fmla="val 327528"/>
            <a:gd name="adj3" fmla="val 15873039"/>
            <a:gd name="adj4" fmla="val 9000000"/>
            <a:gd name="adj5" fmla="val 5932"/>
          </a:avLst>
        </a:prstGeom>
        <a:gradFill rotWithShape="0">
          <a:gsLst>
            <a:gs pos="0">
              <a:srgbClr val="4F81BD">
                <a:tint val="60000"/>
                <a:hueOff val="0"/>
                <a:satOff val="0"/>
                <a:lumOff val="0"/>
                <a:alphaOff val="0"/>
                <a:shade val="51000"/>
                <a:satMod val="130000"/>
              </a:srgbClr>
            </a:gs>
            <a:gs pos="80000">
              <a:srgbClr val="4F81BD">
                <a:tint val="60000"/>
                <a:hueOff val="0"/>
                <a:satOff val="0"/>
                <a:lumOff val="0"/>
                <a:alphaOff val="0"/>
                <a:shade val="93000"/>
                <a:satMod val="130000"/>
              </a:srgbClr>
            </a:gs>
            <a:gs pos="100000">
              <a:srgbClr val="4F81BD">
                <a:tint val="6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hemeClr val="accent1">
            <a:tint val="60000"/>
          </a:schemeClr>
        </a:lnRef>
        <a:fillRef idx="3">
          <a:schemeClr val="accent1">
            <a:tint val="60000"/>
          </a:schemeClr>
        </a:fillRef>
        <a:effectRef idx="2">
          <a:scrgbClr r="0" g="0" b="0"/>
        </a:effectRef>
        <a:fontRef idx="minor">
          <a:schemeClr val="lt1"/>
        </a:fontRef>
      </dsp:style>
      <dsp:txXfrm>
        <a:off x="810260" y="54033"/>
        <a:ext cx="2679804" cy="2679804"/>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10"/>
            <a:ext cx="11355295" cy="5387254"/>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18537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9" Type="http://schemas.openxmlformats.org/officeDocument/2006/relationships/image" Target="../media/image33.jpe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jpeg"/><Relationship Id="rId15" Type="http://schemas.openxmlformats.org/officeDocument/2006/relationships/slideLayout" Target="../slideLayouts/slideLayout2.xml"/><Relationship Id="rId14" Type="http://schemas.openxmlformats.org/officeDocument/2006/relationships/image" Target="../media/image38.jpe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GIF"/><Relationship Id="rId10" Type="http://schemas.openxmlformats.org/officeDocument/2006/relationships/image" Target="../media/image34.jpeg"/><Relationship Id="rId1"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tiff"/><Relationship Id="rId3" Type="http://schemas.openxmlformats.org/officeDocument/2006/relationships/image" Target="../media/image2.tiff"/><Relationship Id="rId2" Type="http://schemas.openxmlformats.org/officeDocument/2006/relationships/image" Target="../media/image40.jpeg"/><Relationship Id="rId1" Type="http://schemas.openxmlformats.org/officeDocument/2006/relationships/image" Target="../media/image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slideLayout" Target="../slideLayouts/slideLayout3.xml"/><Relationship Id="rId18" Type="http://schemas.openxmlformats.org/officeDocument/2006/relationships/tags" Target="../tags/tag35.xml"/><Relationship Id="rId17" Type="http://schemas.openxmlformats.org/officeDocument/2006/relationships/image" Target="../media/image1.png"/><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9" Type="http://schemas.openxmlformats.org/officeDocument/2006/relationships/image" Target="../media/image48.jpeg"/><Relationship Id="rId8" Type="http://schemas.openxmlformats.org/officeDocument/2006/relationships/image" Target="../media/image47.jpeg"/><Relationship Id="rId7" Type="http://schemas.openxmlformats.org/officeDocument/2006/relationships/image" Target="../media/image46.png"/><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 Id="rId3" Type="http://schemas.openxmlformats.org/officeDocument/2006/relationships/image" Target="../media/image42.png"/><Relationship Id="rId2" Type="http://schemas.openxmlformats.org/officeDocument/2006/relationships/image" Target="../media/image32.png"/><Relationship Id="rId10" Type="http://schemas.openxmlformats.org/officeDocument/2006/relationships/slideLayout" Target="../slideLayouts/slideLayout2.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GIF"/><Relationship Id="rId1" Type="http://schemas.openxmlformats.org/officeDocument/2006/relationships/image" Target="../media/image64.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image" Target="../media/image66.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image" Target="../media/image69.png"/></Relationships>
</file>

<file path=ppt/slides/_rels/slide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slideLayout" Target="../slideLayouts/slideLayout3.xml"/><Relationship Id="rId18" Type="http://schemas.openxmlformats.org/officeDocument/2006/relationships/tags" Target="../tags/tag52.xml"/><Relationship Id="rId17" Type="http://schemas.openxmlformats.org/officeDocument/2006/relationships/image" Target="../media/image1.png"/><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jpeg"/><Relationship Id="rId1"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4.GIF"/><Relationship Id="rId2" Type="http://schemas.openxmlformats.org/officeDocument/2006/relationships/image" Target="../media/image83.png"/><Relationship Id="rId1" Type="http://schemas.openxmlformats.org/officeDocument/2006/relationships/image" Target="../media/image82.GI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5.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9" Type="http://schemas.openxmlformats.org/officeDocument/2006/relationships/slideLayout" Target="../slideLayouts/slideLayout3.xml"/><Relationship Id="rId18" Type="http://schemas.openxmlformats.org/officeDocument/2006/relationships/tags" Target="../tags/tag69.xml"/><Relationship Id="rId17" Type="http://schemas.openxmlformats.org/officeDocument/2006/relationships/image" Target="../media/image1.png"/><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jpeg"/><Relationship Id="rId1" Type="http://schemas.openxmlformats.org/officeDocument/2006/relationships/image" Target="../media/image92.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jpeg"/></Relationships>
</file>

<file path=ppt/slides/_rels/slide58.xml.rels><?xml version="1.0" encoding="UTF-8" standalone="yes"?>
<Relationships xmlns="http://schemas.openxmlformats.org/package/2006/relationships"><Relationship Id="rId9" Type="http://schemas.openxmlformats.org/officeDocument/2006/relationships/image" Target="../media/image104.png"/><Relationship Id="rId8" Type="http://schemas.openxmlformats.org/officeDocument/2006/relationships/image" Target="../media/image103.png"/><Relationship Id="rId7" Type="http://schemas.openxmlformats.org/officeDocument/2006/relationships/image" Target="../media/image102.png"/><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 Id="rId3" Type="http://schemas.openxmlformats.org/officeDocument/2006/relationships/image" Target="../media/image98.png"/><Relationship Id="rId2" Type="http://schemas.openxmlformats.org/officeDocument/2006/relationships/image" Target="../media/image97.png"/><Relationship Id="rId12" Type="http://schemas.openxmlformats.org/officeDocument/2006/relationships/slideLayout" Target="../slideLayouts/slideLayout2.xml"/><Relationship Id="rId11" Type="http://schemas.microsoft.com/office/2007/relationships/hdphoto" Target="../media/image106.wdp"/><Relationship Id="rId10" Type="http://schemas.openxmlformats.org/officeDocument/2006/relationships/image" Target="../media/image105.png"/><Relationship Id="rId1" Type="http://schemas.openxmlformats.org/officeDocument/2006/relationships/image" Target="../media/image9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6.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9" Type="http://schemas.openxmlformats.org/officeDocument/2006/relationships/slideLayout" Target="../slideLayouts/slideLayout3.xml"/><Relationship Id="rId18" Type="http://schemas.openxmlformats.org/officeDocument/2006/relationships/tags" Target="../tags/tag86.xml"/><Relationship Id="rId17" Type="http://schemas.openxmlformats.org/officeDocument/2006/relationships/image" Target="../media/image1.png"/><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3" Type="http://schemas.openxmlformats.org/officeDocument/2006/relationships/slideLayout" Target="../slideLayouts/slideLayout3.xml"/><Relationship Id="rId12" Type="http://schemas.openxmlformats.org/officeDocument/2006/relationships/tags" Target="../tags/tag96.xml"/><Relationship Id="rId11" Type="http://schemas.openxmlformats.org/officeDocument/2006/relationships/image" Target="../media/image2.png"/><Relationship Id="rId10" Type="http://schemas.openxmlformats.org/officeDocument/2006/relationships/image" Target="../media/image1.png"/><Relationship Id="rId1" Type="http://schemas.openxmlformats.org/officeDocument/2006/relationships/tags" Target="../tags/tag87.xml"/></Relationships>
</file>

<file path=ppt/slides/_rels/slide8.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image" Target="../media/image3.png"/><Relationship Id="rId2" Type="http://schemas.openxmlformats.org/officeDocument/2006/relationships/tags" Target="../tags/tag98.xml"/><Relationship Id="rId12" Type="http://schemas.openxmlformats.org/officeDocument/2006/relationships/slideLayout" Target="../slideLayouts/slideLayout3.xml"/><Relationship Id="rId11" Type="http://schemas.openxmlformats.org/officeDocument/2006/relationships/tags" Target="../tags/tag105.xml"/><Relationship Id="rId10" Type="http://schemas.openxmlformats.org/officeDocument/2006/relationships/image" Target="../media/image1.png"/><Relationship Id="rId1" Type="http://schemas.openxmlformats.org/officeDocument/2006/relationships/tags" Target="../tags/tag9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人工智能发展与</a:t>
            </a: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挑战</a:t>
            </a:r>
            <a:endPar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rPr>
              <a:t>记忆是人类认知的基石</a:t>
            </a:r>
            <a:endParaRPr lang="zh-CN" altLang="en-US" sz="4000" b="1" dirty="0">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endParaRPr>
          </a:p>
        </p:txBody>
      </p:sp>
      <p:sp>
        <p:nvSpPr>
          <p:cNvPr id="4" name="圆角矩形 4"/>
          <p:cNvSpPr/>
          <p:nvPr/>
        </p:nvSpPr>
        <p:spPr bwMode="auto">
          <a:xfrm>
            <a:off x="250254" y="3523817"/>
            <a:ext cx="2188369" cy="1549823"/>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54617" tIns="0" rIns="54617" bIns="0" anchor="ctr"/>
          <a:lstStyle/>
          <a:p>
            <a:pPr algn="ctr">
              <a:defRPr/>
            </a:pPr>
            <a:r>
              <a:rPr lang="zh-CN" altLang="en-US"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瞬时记忆 </a:t>
            </a:r>
            <a:endParaRPr lang="en-US" altLang="zh-CN"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多通道感知</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持续时间：</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&lt; 5 sec</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5" name="圆角矩形 7"/>
          <p:cNvSpPr/>
          <p:nvPr/>
        </p:nvSpPr>
        <p:spPr bwMode="auto">
          <a:xfrm>
            <a:off x="1189111" y="1064133"/>
            <a:ext cx="2981806" cy="96717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54617" tIns="0" rIns="54617" bIns="0" anchor="ctr"/>
          <a:lstStyle/>
          <a:p>
            <a:pPr algn="ctr">
              <a:defRPr/>
            </a:pPr>
            <a:r>
              <a:rPr lang="zh-CN" altLang="en-US"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工作记忆</a:t>
            </a:r>
            <a:endParaRPr lang="en-US" altLang="zh-CN"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直觉、顿悟、因果等推理</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持续时间：</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&lt; 30 sec</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6" name="圆角矩形 8"/>
          <p:cNvSpPr/>
          <p:nvPr/>
        </p:nvSpPr>
        <p:spPr bwMode="auto">
          <a:xfrm>
            <a:off x="2959856" y="3523811"/>
            <a:ext cx="2188370" cy="1549823"/>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54617" tIns="0" rIns="54617" bIns="0" anchor="ctr"/>
          <a:lstStyle/>
          <a:p>
            <a:pPr algn="ctr">
              <a:defRPr/>
            </a:pPr>
            <a:endParaRPr lang="en-US" altLang="zh-CN" sz="15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长期记忆</a:t>
            </a:r>
            <a:endParaRPr lang="en-US" altLang="zh-CN"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先验、知识等</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持续时间： </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1 sec--lifelong</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7" name="左右箭头 1"/>
          <p:cNvSpPr/>
          <p:nvPr/>
        </p:nvSpPr>
        <p:spPr>
          <a:xfrm rot="2620125">
            <a:off x="2623532" y="2670451"/>
            <a:ext cx="1756176" cy="282805"/>
          </a:xfrm>
          <a:prstGeom prst="leftRightArrow">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dirty="0">
              <a:ea typeface="黑体" panose="02010609060101010101" pitchFamily="49" charset="-122"/>
            </a:endParaRPr>
          </a:p>
        </p:txBody>
      </p:sp>
      <p:sp>
        <p:nvSpPr>
          <p:cNvPr id="8" name="左右箭头 14"/>
          <p:cNvSpPr/>
          <p:nvPr/>
        </p:nvSpPr>
        <p:spPr>
          <a:xfrm rot="8059812">
            <a:off x="1018053" y="2673984"/>
            <a:ext cx="1712839" cy="274687"/>
          </a:xfrm>
          <a:prstGeom prst="leftRightArrow">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dirty="0">
              <a:ea typeface="黑体" panose="02010609060101010101" pitchFamily="49" charset="-122"/>
            </a:endParaRPr>
          </a:p>
        </p:txBody>
      </p:sp>
      <p:sp>
        <p:nvSpPr>
          <p:cNvPr id="9" name="矩形 8"/>
          <p:cNvSpPr/>
          <p:nvPr/>
        </p:nvSpPr>
        <p:spPr>
          <a:xfrm rot="18776927">
            <a:off x="1177826" y="2389657"/>
            <a:ext cx="915115" cy="371213"/>
          </a:xfrm>
          <a:prstGeom prst="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1600" dirty="0">
                <a:ea typeface="黑体" panose="02010609060101010101" pitchFamily="49" charset="-122"/>
              </a:rPr>
              <a:t>注意力</a:t>
            </a:r>
            <a:endParaRPr lang="zh-CN" altLang="en-US" sz="1600" dirty="0">
              <a:ea typeface="黑体" panose="02010609060101010101" pitchFamily="49" charset="-122"/>
            </a:endParaRPr>
          </a:p>
        </p:txBody>
      </p:sp>
      <p:sp>
        <p:nvSpPr>
          <p:cNvPr id="10" name="矩形 9"/>
          <p:cNvSpPr/>
          <p:nvPr/>
        </p:nvSpPr>
        <p:spPr>
          <a:xfrm rot="2617512">
            <a:off x="3423742" y="2322397"/>
            <a:ext cx="752300" cy="470309"/>
          </a:xfrm>
          <a:prstGeom prst="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1600" dirty="0">
                <a:ea typeface="黑体" panose="02010609060101010101" pitchFamily="49" charset="-122"/>
              </a:rPr>
              <a:t>交互</a:t>
            </a:r>
            <a:endParaRPr lang="zh-CN" altLang="en-US" sz="1600" dirty="0">
              <a:ea typeface="黑体" panose="02010609060101010101" pitchFamily="49" charset="-122"/>
            </a:endParaRPr>
          </a:p>
        </p:txBody>
      </p:sp>
      <p:sp>
        <p:nvSpPr>
          <p:cNvPr id="11" name="矩形 10"/>
          <p:cNvSpPr/>
          <p:nvPr/>
        </p:nvSpPr>
        <p:spPr>
          <a:xfrm>
            <a:off x="576087" y="5548920"/>
            <a:ext cx="10688813" cy="684803"/>
          </a:xfrm>
          <a:prstGeom prst="rect">
            <a:avLst/>
          </a:prstGeom>
        </p:spPr>
        <p:txBody>
          <a:bodyPr wrap="square" lIns="68580" tIns="34290" rIns="68580" bIns="34290">
            <a:spAutoFit/>
          </a:bodyPr>
          <a:lstStyle/>
          <a:p>
            <a:pPr algn="ctr"/>
            <a:r>
              <a:rPr lang="en-US" altLang="zh-CN" sz="2000" dirty="0">
                <a:latin typeface="Times New Roman" panose="02020603050405020304" pitchFamily="16" charset="0"/>
                <a:cs typeface="Times New Roman" panose="02020603050405020304" pitchFamily="16" charset="0"/>
              </a:rPr>
              <a:t>Alan Baddeley, Working memory: looking back and looking forward, Nature Reviews Neuroscience 4, 829–839, 2003</a:t>
            </a:r>
            <a:endParaRPr lang="zh-CN" altLang="en-US" sz="2000" dirty="0">
              <a:latin typeface="Times New Roman" panose="02020603050405020304" pitchFamily="16" charset="0"/>
              <a:cs typeface="Times New Roman" panose="02020603050405020304" pitchFamily="16" charset="0"/>
            </a:endParaRPr>
          </a:p>
        </p:txBody>
      </p:sp>
      <p:graphicFrame>
        <p:nvGraphicFramePr>
          <p:cNvPr id="12" name="表格 11"/>
          <p:cNvGraphicFramePr>
            <a:graphicFrameLocks noGrp="1"/>
          </p:cNvGraphicFramePr>
          <p:nvPr/>
        </p:nvGraphicFramePr>
        <p:xfrm>
          <a:off x="5536904" y="952500"/>
          <a:ext cx="6404842" cy="4121134"/>
        </p:xfrm>
        <a:graphic>
          <a:graphicData uri="http://schemas.openxmlformats.org/drawingml/2006/table">
            <a:tbl>
              <a:tblPr firstRow="1" bandRow="1">
                <a:tableStyleId>{5C22544A-7EE6-4342-B048-85BDC9FD1C3A}</a:tableStyleId>
              </a:tblPr>
              <a:tblGrid>
                <a:gridCol w="2363665"/>
                <a:gridCol w="4041177"/>
              </a:tblGrid>
              <a:tr h="1394027">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知之在人者谓之</a:t>
                      </a:r>
                      <a:r>
                        <a:rPr lang="zh-CN" altLang="en-US"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知</a:t>
                      </a:r>
                      <a:endParaRPr lang="zh-CN" altLang="en-US"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i="0" kern="1200" dirty="0">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知觉：</a:t>
                      </a:r>
                      <a:r>
                        <a:rPr lang="zh-CN" altLang="en-US" sz="2000" b="0" i="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人所固有认识外界客观事物本能，如视觉、听觉和触觉等能力</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391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知有所合谓之</a:t>
                      </a:r>
                      <a:r>
                        <a:rPr lang="zh-CN" altLang="en-US" sz="20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智</a:t>
                      </a:r>
                      <a:endParaRPr lang="zh-CN" altLang="en-US" sz="20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i="0" kern="1200" dirty="0">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智慧：</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知觉对外界事物的认知</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71595">
                <a:tc>
                  <a:txBody>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所以能之在人者为之</a:t>
                      </a:r>
                      <a:r>
                        <a:rPr lang="zh-CN" altLang="en-US" sz="20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能</a:t>
                      </a:r>
                      <a:endParaRPr lang="zh-CN" altLang="en-US" sz="20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i="0" kern="1200" dirty="0">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本能：</a:t>
                      </a:r>
                      <a:r>
                        <a:rPr lang="zh-CN" altLang="en-US" sz="2000" b="0" i="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人身上所具用来处置事物能力 </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71595">
                <a:tc>
                  <a:txBody>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能有所合谓之</a:t>
                      </a:r>
                      <a:r>
                        <a:rPr lang="zh-CN" altLang="en-US" sz="20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能</a:t>
                      </a:r>
                      <a:endParaRPr lang="zh-CN" altLang="en-US" sz="2000" b="1" kern="12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i="0" kern="1200" dirty="0">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智能：</a:t>
                      </a:r>
                      <a:r>
                        <a:rPr lang="zh-CN" altLang="en-US" sz="2000" b="0" i="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对外界所产生的认知和决策</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矩形 12"/>
          <p:cNvSpPr/>
          <p:nvPr/>
        </p:nvSpPr>
        <p:spPr>
          <a:xfrm>
            <a:off x="8060060" y="5122764"/>
            <a:ext cx="2334506" cy="377026"/>
          </a:xfrm>
          <a:prstGeom prst="rect">
            <a:avLst/>
          </a:prstGeom>
        </p:spPr>
        <p:txBody>
          <a:bodyPr wrap="square" lIns="68580" tIns="34290" rIns="68580" bIns="34290">
            <a:spAutoFit/>
          </a:bodyPr>
          <a:lstStyle/>
          <a:p>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荀子</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正名</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ea typeface="黑体" panose="02010609060101010101" pitchFamily="49" charset="-122"/>
                <a:cs typeface="+mj-cs"/>
              </a:rPr>
              <a:t>记忆单元之间及其与环境的交互</a:t>
            </a:r>
            <a:endParaRPr lang="zh-CN" altLang="en-US" dirty="0"/>
          </a:p>
        </p:txBody>
      </p:sp>
      <p:sp>
        <p:nvSpPr>
          <p:cNvPr id="7" name="文本框 6"/>
          <p:cNvSpPr txBox="1"/>
          <p:nvPr/>
        </p:nvSpPr>
        <p:spPr>
          <a:xfrm>
            <a:off x="612774" y="934135"/>
            <a:ext cx="11388726" cy="58477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latin typeface="黑体" panose="02010609060101010101" pitchFamily="49" charset="-122"/>
                <a:ea typeface="黑体" panose="02010609060101010101" pitchFamily="49" charset="-122"/>
                <a:cs typeface="+mj-cs"/>
              </a:rPr>
              <a:t>记忆单元之间及其与环境的交互是提升智能能力的重要途径</a:t>
            </a:r>
            <a:endParaRPr lang="zh-CN" altLang="en-US" sz="3200" b="1" dirty="0">
              <a:latin typeface="黑体" panose="02010609060101010101" pitchFamily="49" charset="-122"/>
              <a:ea typeface="黑体" panose="02010609060101010101" pitchFamily="49" charset="-122"/>
              <a:cs typeface="+mj-cs"/>
            </a:endParaRPr>
          </a:p>
        </p:txBody>
      </p:sp>
      <p:sp>
        <p:nvSpPr>
          <p:cNvPr id="8" name="圆角矩形 3"/>
          <p:cNvSpPr/>
          <p:nvPr/>
        </p:nvSpPr>
        <p:spPr bwMode="auto">
          <a:xfrm>
            <a:off x="1003300" y="4722520"/>
            <a:ext cx="2246305" cy="114274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54617" tIns="0" rIns="54617"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瞬时记忆 </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多通道感知</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持续时间：</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&lt; 5 sec</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圆角矩形 4"/>
          <p:cNvSpPr/>
          <p:nvPr/>
        </p:nvSpPr>
        <p:spPr bwMode="auto">
          <a:xfrm>
            <a:off x="2871600" y="1602732"/>
            <a:ext cx="2767200" cy="122015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54617" tIns="0" rIns="54617"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工作记忆</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直觉、顿悟、因果等推理</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持续时间：</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&lt; 30 sec</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0" name="圆角矩形 5"/>
          <p:cNvSpPr/>
          <p:nvPr/>
        </p:nvSpPr>
        <p:spPr bwMode="auto">
          <a:xfrm>
            <a:off x="5205419" y="4742607"/>
            <a:ext cx="2643181" cy="112265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54617" tIns="0" rIns="54617" bIns="0" anchor="ctr"/>
          <a:lstStyle/>
          <a:p>
            <a:pPr algn="ctr">
              <a:defRPr/>
            </a:pPr>
            <a:r>
              <a:rPr lang="zh-CN" altLang="en-US"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长期记忆</a:t>
            </a:r>
            <a:endParaRPr lang="en-US" altLang="zh-CN" sz="2400" b="1"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先验、知识等</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a:p>
            <a:pPr algn="ctr">
              <a:defRPr/>
            </a:pPr>
            <a:r>
              <a:rPr lang="zh-CN" altLang="en-US"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持续时间： </a:t>
            </a:r>
            <a:r>
              <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rPr>
              <a:t>1 sec--lifelong</a:t>
            </a:r>
            <a:endParaRPr lang="en-US" altLang="zh-CN" dirty="0">
              <a:solidFill>
                <a:schemeClr val="tx1"/>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1" name="左右箭头 7"/>
          <p:cNvSpPr/>
          <p:nvPr/>
        </p:nvSpPr>
        <p:spPr>
          <a:xfrm rot="2620125">
            <a:off x="3883090" y="3620611"/>
            <a:ext cx="2462049" cy="315651"/>
          </a:xfrm>
          <a:prstGeom prst="leftRightArrow">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dirty="0">
              <a:ea typeface="黑体" panose="02010609060101010101" pitchFamily="49" charset="-122"/>
            </a:endParaRPr>
          </a:p>
        </p:txBody>
      </p:sp>
      <p:sp>
        <p:nvSpPr>
          <p:cNvPr id="12" name="左右箭头 8"/>
          <p:cNvSpPr/>
          <p:nvPr/>
        </p:nvSpPr>
        <p:spPr>
          <a:xfrm rot="8059812">
            <a:off x="2175113" y="3576517"/>
            <a:ext cx="2338626" cy="342039"/>
          </a:xfrm>
          <a:prstGeom prst="leftRightArrow">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dirty="0">
              <a:ea typeface="黑体" panose="02010609060101010101" pitchFamily="49" charset="-122"/>
            </a:endParaRPr>
          </a:p>
        </p:txBody>
      </p:sp>
      <p:sp>
        <p:nvSpPr>
          <p:cNvPr id="13" name="矩形 12"/>
          <p:cNvSpPr/>
          <p:nvPr/>
        </p:nvSpPr>
        <p:spPr>
          <a:xfrm rot="18776927">
            <a:off x="2495374" y="3436652"/>
            <a:ext cx="947456" cy="371213"/>
          </a:xfrm>
          <a:prstGeom prst="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sz="1600" dirty="0">
                <a:ea typeface="黑体" panose="02010609060101010101" pitchFamily="49" charset="-122"/>
              </a:rPr>
              <a:t>注意力</a:t>
            </a:r>
            <a:endParaRPr lang="zh-CN" altLang="en-US" sz="1600" dirty="0">
              <a:ea typeface="黑体" panose="02010609060101010101" pitchFamily="49" charset="-122"/>
            </a:endParaRPr>
          </a:p>
        </p:txBody>
      </p:sp>
      <p:sp>
        <p:nvSpPr>
          <p:cNvPr id="14" name="矩形 13"/>
          <p:cNvSpPr/>
          <p:nvPr/>
        </p:nvSpPr>
        <p:spPr>
          <a:xfrm rot="2617512">
            <a:off x="5098046" y="3436651"/>
            <a:ext cx="704453" cy="371213"/>
          </a:xfrm>
          <a:prstGeom prst="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r>
              <a:rPr lang="zh-CN" altLang="en-US" dirty="0">
                <a:ea typeface="黑体" panose="02010609060101010101" pitchFamily="49" charset="-122"/>
              </a:rPr>
              <a:t>交互</a:t>
            </a:r>
            <a:endParaRPr lang="zh-CN" altLang="en-US" dirty="0">
              <a:ea typeface="黑体" panose="02010609060101010101" pitchFamily="49" charset="-122"/>
            </a:endParaRPr>
          </a:p>
        </p:txBody>
      </p:sp>
      <p:sp>
        <p:nvSpPr>
          <p:cNvPr id="15" name="圆角矩形 12"/>
          <p:cNvSpPr/>
          <p:nvPr/>
        </p:nvSpPr>
        <p:spPr bwMode="auto">
          <a:xfrm>
            <a:off x="3371134" y="3979990"/>
            <a:ext cx="1834285" cy="617242"/>
          </a:xfrm>
          <a:prstGeom prst="roundRect">
            <a:avLst>
              <a:gd name="adj" fmla="val 872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68580" tIns="34290" rIns="68580" bIns="34290" anchor="ctr" anchorCtr="1"/>
          <a:lstStyle/>
          <a:p>
            <a:pPr algn="ctr">
              <a:lnSpc>
                <a:spcPct val="100000"/>
              </a:lnSpc>
              <a:spcBef>
                <a:spcPct val="0"/>
              </a:spcBef>
              <a:buClr>
                <a:schemeClr val="accent2"/>
              </a:buClr>
              <a:buSzTx/>
              <a:defRPr/>
            </a:pPr>
            <a:r>
              <a:rPr lang="zh-CN" altLang="en-US"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环境：强化学习</a:t>
            </a:r>
            <a:endParaRPr lang="zh-CN" altLang="en-US"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6" name="矩形 15"/>
          <p:cNvSpPr/>
          <p:nvPr/>
        </p:nvSpPr>
        <p:spPr>
          <a:xfrm>
            <a:off x="1341974" y="6214043"/>
            <a:ext cx="8551326" cy="346249"/>
          </a:xfrm>
          <a:prstGeom prst="rect">
            <a:avLst/>
          </a:prstGeom>
        </p:spPr>
        <p:txBody>
          <a:bodyPr wrap="square" lIns="68580" tIns="34290" rIns="68580" bIns="34290">
            <a:spAutoFit/>
          </a:bodyPr>
          <a:lstStyle/>
          <a:p>
            <a:r>
              <a:rPr lang="en-US" altLang="zh-CN" dirty="0">
                <a:latin typeface="Times New Roman" panose="02020603050405020304" pitchFamily="16" charset="0"/>
                <a:cs typeface="Times New Roman" panose="02020603050405020304" pitchFamily="16" charset="0"/>
              </a:rPr>
              <a:t>Human-level control through deep reinforcement learning, </a:t>
            </a:r>
            <a:r>
              <a:rPr lang="en-US" altLang="zh-CN" b="1" i="1" dirty="0">
                <a:solidFill>
                  <a:srgbClr val="C00000"/>
                </a:solidFill>
                <a:latin typeface="Times New Roman" panose="02020603050405020304" pitchFamily="16" charset="0"/>
                <a:cs typeface="Times New Roman" panose="02020603050405020304" pitchFamily="16" charset="0"/>
              </a:rPr>
              <a:t>Nature</a:t>
            </a:r>
            <a:r>
              <a:rPr lang="en-US" altLang="zh-CN" dirty="0">
                <a:latin typeface="Times New Roman" panose="02020603050405020304" pitchFamily="16" charset="0"/>
                <a:cs typeface="Times New Roman" panose="02020603050405020304" pitchFamily="16" charset="0"/>
              </a:rPr>
              <a:t>,  518:529–533, 2015</a:t>
            </a:r>
            <a:endParaRPr lang="en-US" altLang="zh-CN" dirty="0">
              <a:latin typeface="Times New Roman" panose="02020603050405020304" pitchFamily="16" charset="0"/>
              <a:cs typeface="Times New Roman" panose="02020603050405020304" pitchFamily="16" charset="0"/>
            </a:endParaRPr>
          </a:p>
        </p:txBody>
      </p:sp>
      <p:sp>
        <p:nvSpPr>
          <p:cNvPr id="17" name="矩形 16"/>
          <p:cNvSpPr/>
          <p:nvPr/>
        </p:nvSpPr>
        <p:spPr>
          <a:xfrm>
            <a:off x="7357532" y="1716349"/>
            <a:ext cx="4643968" cy="2218877"/>
          </a:xfrm>
          <a:prstGeom prst="rect">
            <a:avLst/>
          </a:prstGeom>
        </p:spPr>
        <p:txBody>
          <a:bodyPr wrap="square" lIns="68580" tIns="34290" rIns="68580" bIns="34290">
            <a:spAutoFit/>
          </a:bodyPr>
          <a:lstStyle/>
          <a:p>
            <a:pPr algn="just">
              <a:lnSpc>
                <a:spcPct val="150000"/>
              </a:lnSpc>
            </a:pPr>
            <a:r>
              <a:rPr lang="en-US" altLang="zh-CN" sz="2400" dirty="0">
                <a:latin typeface="Times New Roman" panose="02020603050405020304" pitchFamily="16" charset="0"/>
                <a:cs typeface="Times New Roman" panose="02020603050405020304" pitchFamily="16" charset="0"/>
              </a:rPr>
              <a:t>Your ability to remember something doesn’t just depend on the strength of the memory, it depends on the state that you’re in</a:t>
            </a:r>
            <a:endParaRPr lang="zh-CN" altLang="en-US" sz="2400"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cs typeface="Times New Roman" panose="02020603050405020304" pitchFamily="16" charset="0"/>
              </a:rPr>
              <a:t>模型中的记忆</a:t>
            </a:r>
            <a:r>
              <a:rPr lang="en-US" altLang="zh-CN" sz="4000" b="1" dirty="0">
                <a:latin typeface="Times New Roman" panose="02020603050405020304" pitchFamily="16" charset="0"/>
                <a:ea typeface="微软雅黑" panose="020B0503020204020204" pitchFamily="34" charset="-122"/>
                <a:cs typeface="Times New Roman" panose="02020603050405020304" pitchFamily="16" charset="0"/>
              </a:rPr>
              <a:t>(internal memory)</a:t>
            </a:r>
            <a:endParaRPr lang="zh-CN" altLang="en-US" dirty="0"/>
          </a:p>
        </p:txBody>
      </p:sp>
      <p:pic>
        <p:nvPicPr>
          <p:cNvPr id="4" name="Picture 2"/>
          <p:cNvPicPr>
            <a:picLocks noChangeAspect="1" noChangeArrowheads="1"/>
          </p:cNvPicPr>
          <p:nvPr/>
        </p:nvPicPr>
        <p:blipFill>
          <a:blip r:embed="rId1" cstate="email"/>
          <a:srcRect/>
          <a:stretch>
            <a:fillRect/>
          </a:stretch>
        </p:blipFill>
        <p:spPr bwMode="auto">
          <a:xfrm>
            <a:off x="2088994" y="797665"/>
            <a:ext cx="7296306" cy="369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94447" y="4299400"/>
            <a:ext cx="11126418" cy="2215158"/>
          </a:xfrm>
          <a:prstGeom prst="rect">
            <a:avLst/>
          </a:prstGeom>
        </p:spPr>
        <p:txBody>
          <a:bodyPr wrap="square" lIns="68580" tIns="34290" rIns="68580" bIns="34290">
            <a:spAutoFit/>
          </a:bodyPr>
          <a:lstStyle/>
          <a:p>
            <a:pPr marL="257175" indent="-257175">
              <a:lnSpc>
                <a:spcPct val="150000"/>
              </a:lnSpc>
              <a:buFont typeface="Wingdings" panose="05000000000000000000" pitchFamily="2" charset="2"/>
              <a:buChar char="l"/>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神经网络中的赫布理论（</a:t>
            </a:r>
            <a:r>
              <a:rPr lang="en-US" altLang="zh-CN" sz="2400" dirty="0" err="1">
                <a:latin typeface="Times New Roman" panose="02020603050405020304" pitchFamily="16" charset="0"/>
                <a:ea typeface="黑体" panose="02010609060101010101" pitchFamily="49" charset="-122"/>
                <a:cs typeface="Times New Roman" panose="02020603050405020304" pitchFamily="16" charset="0"/>
              </a:rPr>
              <a:t>Hebbian</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theory</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）：突触可塑性原理，即突触前神经元向突触后神经元的持续重复的刺激可以导致突触传递效能的增加</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57175" indent="-257175">
              <a:lnSpc>
                <a:spcPct val="150000"/>
              </a:lnSpc>
              <a:buFont typeface="Wingdings" panose="05000000000000000000" pitchFamily="2" charset="2"/>
              <a:buChar char="l"/>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神经元间权值信息既执行计算任务、又承载记忆功能。</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57175" indent="-257175">
              <a:lnSpc>
                <a:spcPct val="150000"/>
              </a:lnSpc>
              <a:buFont typeface="Wingdings" panose="05000000000000000000" pitchFamily="2" charset="2"/>
              <a:buChar char="l"/>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记忆被新知识覆盖导致多任务难以实行、模型泛化能力不强、结果解释性弱</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rPr>
              <a:t>从分段学习到“端到端”学习</a:t>
            </a:r>
            <a:endParaRPr lang="zh-CN" altLang="en-US" dirty="0">
              <a:latin typeface="黑体" panose="02010609060101010101" pitchFamily="49" charset="-122"/>
            </a:endParaRPr>
          </a:p>
        </p:txBody>
      </p:sp>
      <p:sp>
        <p:nvSpPr>
          <p:cNvPr id="5" name="文本框 4"/>
          <p:cNvSpPr txBox="1"/>
          <p:nvPr/>
        </p:nvSpPr>
        <p:spPr>
          <a:xfrm>
            <a:off x="394447" y="761484"/>
            <a:ext cx="6102350" cy="58477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latin typeface="黑体" panose="02010609060101010101" pitchFamily="49" charset="-122"/>
                <a:ea typeface="黑体" panose="02010609060101010101" pitchFamily="49" charset="-122"/>
                <a:cs typeface="+mj-cs"/>
              </a:rPr>
              <a:t>以自然语言翻译为例</a:t>
            </a:r>
            <a:endParaRPr lang="zh-CN" altLang="en-US" sz="3200" dirty="0">
              <a:latin typeface="黑体" panose="02010609060101010101" pitchFamily="49" charset="-122"/>
              <a:ea typeface="黑体" panose="02010609060101010101" pitchFamily="49" charset="-122"/>
            </a:endParaRPr>
          </a:p>
        </p:txBody>
      </p:sp>
      <p:pic>
        <p:nvPicPr>
          <p:cNvPr id="6" name="Picture 3"/>
          <p:cNvPicPr>
            <a:picLocks noChangeAspect="1" noChangeArrowheads="1"/>
          </p:cNvPicPr>
          <p:nvPr/>
        </p:nvPicPr>
        <p:blipFill>
          <a:blip r:embed="rId1" cstate="email"/>
          <a:srcRect/>
          <a:stretch>
            <a:fillRect/>
          </a:stretch>
        </p:blipFill>
        <p:spPr bwMode="auto">
          <a:xfrm>
            <a:off x="2730508" y="4510567"/>
            <a:ext cx="3766289" cy="1975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2" cstate="email"/>
          <a:srcRect/>
          <a:stretch>
            <a:fillRect/>
          </a:stretch>
        </p:blipFill>
        <p:spPr bwMode="auto">
          <a:xfrm>
            <a:off x="2311762" y="1265275"/>
            <a:ext cx="5514545" cy="3135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7248952" y="5035948"/>
            <a:ext cx="1811867" cy="1177245"/>
          </a:xfrm>
          <a:prstGeom prst="rect">
            <a:avLst/>
          </a:prstGeom>
        </p:spPr>
        <p:txBody>
          <a:bodyPr wrap="square" lIns="68580" tIns="34290" rIns="68580" bIns="34290">
            <a:spAutoFit/>
          </a:bodyPr>
          <a:lstStyle/>
          <a:p>
            <a:pPr marL="214630" indent="-214630">
              <a:buFont typeface="Wingdings" panose="05000000000000000000" pitchFamily="2" charset="2"/>
              <a:buChar char="l"/>
            </a:pPr>
            <a:r>
              <a:rPr lang="en-US" altLang="zh-CN" dirty="0">
                <a:latin typeface="Times New Roman" panose="02020603050405020304" pitchFamily="16" charset="0"/>
                <a:cs typeface="Times New Roman" panose="02020603050405020304" pitchFamily="16" charset="0"/>
              </a:rPr>
              <a:t>word2vec</a:t>
            </a:r>
            <a:endParaRPr lang="en-US" altLang="zh-CN" dirty="0">
              <a:latin typeface="Times New Roman" panose="02020603050405020304" pitchFamily="16" charset="0"/>
              <a:cs typeface="Times New Roman" panose="02020603050405020304" pitchFamily="16" charset="0"/>
            </a:endParaRPr>
          </a:p>
          <a:p>
            <a:pPr marL="214630" indent="-214630">
              <a:buFont typeface="Wingdings" panose="05000000000000000000" pitchFamily="2" charset="2"/>
              <a:buChar char="l"/>
            </a:pPr>
            <a:r>
              <a:rPr lang="en-US" altLang="zh-CN" dirty="0">
                <a:latin typeface="Times New Roman" panose="02020603050405020304" pitchFamily="16" charset="0"/>
                <a:cs typeface="Times New Roman" panose="02020603050405020304" pitchFamily="16" charset="0"/>
              </a:rPr>
              <a:t>Paragraph2vec</a:t>
            </a:r>
            <a:endParaRPr lang="en-US" altLang="zh-CN" dirty="0">
              <a:latin typeface="Times New Roman" panose="02020603050405020304" pitchFamily="16" charset="0"/>
              <a:cs typeface="Times New Roman" panose="02020603050405020304" pitchFamily="16" charset="0"/>
            </a:endParaRPr>
          </a:p>
          <a:p>
            <a:pPr marL="214630" indent="-214630">
              <a:buFont typeface="Wingdings" panose="05000000000000000000" pitchFamily="2" charset="2"/>
              <a:buChar char="l"/>
            </a:pPr>
            <a:r>
              <a:rPr lang="en-US" altLang="zh-CN" dirty="0">
                <a:latin typeface="Times New Roman" panose="02020603050405020304" pitchFamily="16" charset="0"/>
                <a:cs typeface="Times New Roman" panose="02020603050405020304" pitchFamily="16" charset="0"/>
              </a:rPr>
              <a:t>Node2vec</a:t>
            </a:r>
            <a:endParaRPr lang="en-US" altLang="zh-CN" dirty="0">
              <a:latin typeface="Times New Roman" panose="02020603050405020304" pitchFamily="16" charset="0"/>
              <a:cs typeface="Times New Roman" panose="02020603050405020304" pitchFamily="16" charset="0"/>
            </a:endParaRPr>
          </a:p>
          <a:p>
            <a:pPr marL="214630" indent="-214630">
              <a:buFont typeface="Wingdings" panose="05000000000000000000" pitchFamily="2" charset="2"/>
              <a:buChar char="l"/>
            </a:pPr>
            <a:r>
              <a:rPr lang="en-US" altLang="zh-CN" dirty="0">
                <a:latin typeface="Times New Roman" panose="02020603050405020304" pitchFamily="16" charset="0"/>
                <a:cs typeface="Times New Roman" panose="02020603050405020304" pitchFamily="16" charset="0"/>
              </a:rPr>
              <a:t>path2vec</a:t>
            </a:r>
            <a:endParaRPr lang="en-US" altLang="zh-CN" dirty="0">
              <a:latin typeface="Times New Roman" panose="02020603050405020304" pitchFamily="16" charset="0"/>
              <a:cs typeface="Times New Roman" panose="02020603050405020304" pitchFamily="16" charset="0"/>
            </a:endParaRPr>
          </a:p>
        </p:txBody>
      </p:sp>
      <p:sp>
        <p:nvSpPr>
          <p:cNvPr id="9" name="圆角矩形 95"/>
          <p:cNvSpPr/>
          <p:nvPr/>
        </p:nvSpPr>
        <p:spPr bwMode="auto">
          <a:xfrm>
            <a:off x="1134533" y="3309088"/>
            <a:ext cx="968663" cy="517070"/>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语法</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10" name="上箭头 12"/>
          <p:cNvSpPr/>
          <p:nvPr/>
        </p:nvSpPr>
        <p:spPr bwMode="auto">
          <a:xfrm>
            <a:off x="1489067" y="2959256"/>
            <a:ext cx="257557" cy="328324"/>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30000"/>
              </a:spcBef>
              <a:spcAft>
                <a:spcPct val="0"/>
              </a:spcAft>
            </a:pPr>
            <a:endParaRPr lang="zh-CN" altLang="en-US" sz="900">
              <a:latin typeface="宋体" panose="02010600030101010101" pitchFamily="2" charset="-122"/>
              <a:ea typeface="宋体" panose="02010600030101010101" pitchFamily="2" charset="-122"/>
            </a:endParaRPr>
          </a:p>
        </p:txBody>
      </p:sp>
      <p:sp>
        <p:nvSpPr>
          <p:cNvPr id="11" name="圆角矩形 95"/>
          <p:cNvSpPr/>
          <p:nvPr/>
        </p:nvSpPr>
        <p:spPr bwMode="auto">
          <a:xfrm>
            <a:off x="1134533" y="2420679"/>
            <a:ext cx="968663" cy="517070"/>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zh-CN" altLang="en-US" sz="2400" b="1">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语用</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12" name="上箭头 14"/>
          <p:cNvSpPr/>
          <p:nvPr/>
        </p:nvSpPr>
        <p:spPr bwMode="auto">
          <a:xfrm>
            <a:off x="1489067" y="2034360"/>
            <a:ext cx="257557" cy="349831"/>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30000"/>
              </a:spcBef>
              <a:spcAft>
                <a:spcPct val="0"/>
              </a:spcAft>
            </a:pPr>
            <a:endParaRPr lang="zh-CN" altLang="en-US" sz="900">
              <a:latin typeface="宋体" panose="02010600030101010101" pitchFamily="2" charset="-122"/>
              <a:ea typeface="宋体" panose="02010600030101010101" pitchFamily="2" charset="-122"/>
            </a:endParaRPr>
          </a:p>
        </p:txBody>
      </p:sp>
      <p:sp>
        <p:nvSpPr>
          <p:cNvPr id="13" name="圆角矩形 95"/>
          <p:cNvSpPr/>
          <p:nvPr/>
        </p:nvSpPr>
        <p:spPr bwMode="auto">
          <a:xfrm>
            <a:off x="1134533" y="1438613"/>
            <a:ext cx="977129" cy="567857"/>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语义</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14" name="圆角矩形 95"/>
          <p:cNvSpPr/>
          <p:nvPr/>
        </p:nvSpPr>
        <p:spPr bwMode="auto">
          <a:xfrm>
            <a:off x="1134533" y="5701122"/>
            <a:ext cx="974732" cy="512071"/>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编码</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15" name="上箭头 17"/>
          <p:cNvSpPr/>
          <p:nvPr/>
        </p:nvSpPr>
        <p:spPr bwMode="auto">
          <a:xfrm>
            <a:off x="1495137" y="5329784"/>
            <a:ext cx="257557" cy="349831"/>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30000"/>
              </a:spcBef>
              <a:spcAft>
                <a:spcPct val="0"/>
              </a:spcAft>
            </a:pPr>
            <a:endParaRPr lang="zh-CN" altLang="en-US" sz="900">
              <a:latin typeface="宋体" panose="02010600030101010101" pitchFamily="2" charset="-122"/>
              <a:ea typeface="宋体" panose="02010600030101010101" pitchFamily="2" charset="-122"/>
            </a:endParaRPr>
          </a:p>
        </p:txBody>
      </p:sp>
      <p:sp>
        <p:nvSpPr>
          <p:cNvPr id="16" name="圆角矩形 95"/>
          <p:cNvSpPr/>
          <p:nvPr/>
        </p:nvSpPr>
        <p:spPr bwMode="auto">
          <a:xfrm>
            <a:off x="1140602" y="4753353"/>
            <a:ext cx="968663" cy="567857"/>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解码</a:t>
            </a:r>
            <a:endParaRPr lang="en-US" altLang="zh-CN" sz="24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17" name="矩形 16"/>
          <p:cNvSpPr/>
          <p:nvPr/>
        </p:nvSpPr>
        <p:spPr>
          <a:xfrm>
            <a:off x="7878719" y="1941483"/>
            <a:ext cx="3340278" cy="900246"/>
          </a:xfrm>
          <a:prstGeom prst="rect">
            <a:avLst/>
          </a:prstGeom>
        </p:spPr>
        <p:txBody>
          <a:bodyPr wrap="square" lIns="68580" tIns="34290" rIns="68580" bIns="34290">
            <a:spAutoFit/>
          </a:bodyPr>
          <a:lstStyle/>
          <a:p>
            <a:pPr marL="214630" indent="-214630">
              <a:buFont typeface="Wingdings" panose="05000000000000000000" pitchFamily="2" charset="2"/>
              <a:buChar char="l"/>
            </a:pPr>
            <a:r>
              <a:rPr lang="en-US" altLang="zh-CN" dirty="0">
                <a:latin typeface="Times New Roman" panose="02020603050405020304" pitchFamily="16" charset="0"/>
                <a:cs typeface="Times New Roman" panose="02020603050405020304" pitchFamily="16" charset="0"/>
              </a:rPr>
              <a:t>Conditional random field</a:t>
            </a:r>
            <a:endParaRPr lang="en-US" altLang="zh-CN" dirty="0">
              <a:latin typeface="Times New Roman" panose="02020603050405020304" pitchFamily="16" charset="0"/>
              <a:cs typeface="Times New Roman" panose="02020603050405020304" pitchFamily="16" charset="0"/>
            </a:endParaRPr>
          </a:p>
          <a:p>
            <a:pPr marL="214630" indent="-214630">
              <a:buFont typeface="Wingdings" panose="05000000000000000000" pitchFamily="2" charset="2"/>
              <a:buChar char="l"/>
            </a:pPr>
            <a:r>
              <a:rPr lang="en-US" altLang="zh-CN" dirty="0">
                <a:latin typeface="Times New Roman" panose="02020603050405020304" pitchFamily="16" charset="0"/>
                <a:cs typeface="Times New Roman" panose="02020603050405020304" pitchFamily="16" charset="0"/>
              </a:rPr>
              <a:t>Hidden Markov Model</a:t>
            </a:r>
            <a:endParaRPr lang="en-US" altLang="zh-CN" dirty="0">
              <a:latin typeface="Times New Roman" panose="02020603050405020304" pitchFamily="16" charset="0"/>
              <a:cs typeface="Times New Roman" panose="02020603050405020304" pitchFamily="16" charset="0"/>
            </a:endParaRPr>
          </a:p>
          <a:p>
            <a:pPr marL="214630" indent="-214630">
              <a:buFont typeface="Wingdings" panose="05000000000000000000" pitchFamily="2" charset="2"/>
              <a:buChar char="l"/>
            </a:pPr>
            <a:endParaRPr lang="en-US" altLang="zh-CN"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rPr>
              <a:t>从分段学习到“端到端”学习</a:t>
            </a:r>
            <a:endParaRPr lang="zh-CN" altLang="en-US" dirty="0">
              <a:latin typeface="黑体" panose="02010609060101010101" pitchFamily="49" charset="-122"/>
            </a:endParaRPr>
          </a:p>
        </p:txBody>
      </p:sp>
      <p:sp>
        <p:nvSpPr>
          <p:cNvPr id="5" name="文本框 4"/>
          <p:cNvSpPr txBox="1"/>
          <p:nvPr/>
        </p:nvSpPr>
        <p:spPr>
          <a:xfrm>
            <a:off x="531627" y="857324"/>
            <a:ext cx="6103088" cy="58477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latin typeface="黑体" panose="02010609060101010101" pitchFamily="49" charset="-122"/>
                <a:ea typeface="黑体" panose="02010609060101010101" pitchFamily="49" charset="-122"/>
                <a:cs typeface="+mj-cs"/>
              </a:rPr>
              <a:t>以视觉分类和理解为例</a:t>
            </a:r>
            <a:endParaRPr lang="zh-CN" altLang="en-US" sz="3200" dirty="0">
              <a:latin typeface="黑体" panose="02010609060101010101" pitchFamily="49" charset="-122"/>
              <a:ea typeface="黑体" panose="02010609060101010101" pitchFamily="49" charset="-122"/>
            </a:endParaRPr>
          </a:p>
        </p:txBody>
      </p:sp>
      <p:sp>
        <p:nvSpPr>
          <p:cNvPr id="7" name="减号 6"/>
          <p:cNvSpPr/>
          <p:nvPr/>
        </p:nvSpPr>
        <p:spPr>
          <a:xfrm>
            <a:off x="-153384" y="4156544"/>
            <a:ext cx="10515600" cy="237067"/>
          </a:xfrm>
          <a:prstGeom prst="mathMinus">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dirty="0">
              <a:ea typeface="黑体" panose="02010609060101010101" pitchFamily="49" charset="-122"/>
            </a:endParaRPr>
          </a:p>
        </p:txBody>
      </p:sp>
      <p:sp>
        <p:nvSpPr>
          <p:cNvPr id="8" name="矩形 7"/>
          <p:cNvSpPr/>
          <p:nvPr/>
        </p:nvSpPr>
        <p:spPr>
          <a:xfrm>
            <a:off x="8962949" y="4659408"/>
            <a:ext cx="2222501" cy="900246"/>
          </a:xfrm>
          <a:prstGeom prst="rect">
            <a:avLst/>
          </a:prstGeom>
        </p:spPr>
        <p:txBody>
          <a:bodyPr wrap="square" lIns="68580" tIns="34290" rIns="68580" bIns="34290">
            <a:spAutoFit/>
          </a:bodyPr>
          <a:lstStyle/>
          <a:p>
            <a:pPr marL="214630" indent="-214630">
              <a:buFont typeface="Wingdings" panose="05000000000000000000" pitchFamily="2" charset="2"/>
              <a:buChar char="l"/>
            </a:pPr>
            <a:r>
              <a:rPr lang="en-US" altLang="zh-CN" dirty="0">
                <a:latin typeface="Times New Roman" panose="02020603050405020304" pitchFamily="16" charset="0"/>
                <a:cs typeface="Times New Roman" panose="02020603050405020304" pitchFamily="16" charset="0"/>
              </a:rPr>
              <a:t>Two stream model</a:t>
            </a:r>
            <a:endParaRPr lang="en-US" altLang="zh-CN" dirty="0">
              <a:latin typeface="Times New Roman" panose="02020603050405020304" pitchFamily="16" charset="0"/>
              <a:cs typeface="Times New Roman" panose="02020603050405020304" pitchFamily="16" charset="0"/>
            </a:endParaRPr>
          </a:p>
          <a:p>
            <a:pPr marL="214630" indent="-214630">
              <a:buFont typeface="Wingdings" panose="05000000000000000000" pitchFamily="2" charset="2"/>
              <a:buChar char="l"/>
            </a:pPr>
            <a:r>
              <a:rPr lang="en-US" altLang="zh-CN" dirty="0">
                <a:latin typeface="Times New Roman" panose="02020603050405020304" pitchFamily="16" charset="0"/>
                <a:cs typeface="Times New Roman" panose="02020603050405020304" pitchFamily="16" charset="0"/>
              </a:rPr>
              <a:t>Region-CNN</a:t>
            </a:r>
            <a:endParaRPr lang="en-US" altLang="zh-CN" dirty="0">
              <a:latin typeface="Times New Roman" panose="02020603050405020304" pitchFamily="16" charset="0"/>
              <a:cs typeface="Times New Roman" panose="02020603050405020304" pitchFamily="16" charset="0"/>
            </a:endParaRPr>
          </a:p>
          <a:p>
            <a:pPr marL="214630" indent="-214630">
              <a:buFont typeface="Wingdings" panose="05000000000000000000" pitchFamily="2" charset="2"/>
              <a:buChar char="l"/>
            </a:pPr>
            <a:r>
              <a:rPr lang="en-US" altLang="zh-CN" dirty="0">
                <a:latin typeface="Times New Roman" panose="02020603050405020304" pitchFamily="16" charset="0"/>
                <a:cs typeface="Times New Roman" panose="02020603050405020304" pitchFamily="16" charset="0"/>
              </a:rPr>
              <a:t>Mask R-CNN</a:t>
            </a:r>
            <a:endParaRPr lang="zh-CN" altLang="en-US" dirty="0">
              <a:latin typeface="Times New Roman" panose="02020603050405020304" pitchFamily="16" charset="0"/>
              <a:cs typeface="Times New Roman" panose="02020603050405020304" pitchFamily="16" charset="0"/>
            </a:endParaRPr>
          </a:p>
        </p:txBody>
      </p:sp>
      <p:pic>
        <p:nvPicPr>
          <p:cNvPr id="9" name="Picture 2" descr="http://www.robots.ox.ac.uk/~vgg/share/practical-image-classification_files/File.png"/>
          <p:cNvPicPr>
            <a:picLocks noChangeAspect="1" noChangeArrowheads="1"/>
          </p:cNvPicPr>
          <p:nvPr/>
        </p:nvPicPr>
        <p:blipFill>
          <a:blip r:embed="rId1" cstate="email"/>
          <a:srcRect/>
          <a:stretch>
            <a:fillRect/>
          </a:stretch>
        </p:blipFill>
        <p:spPr bwMode="auto">
          <a:xfrm>
            <a:off x="3221778" y="1464464"/>
            <a:ext cx="4235211" cy="20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16"/>
          <p:cNvSpPr/>
          <p:nvPr/>
        </p:nvSpPr>
        <p:spPr bwMode="auto">
          <a:xfrm>
            <a:off x="793306" y="3762706"/>
            <a:ext cx="1409632" cy="406677"/>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68580" tIns="0" rIns="68580" bIns="0" anchor="ctr"/>
          <a:lstStyle/>
          <a:p>
            <a:pPr algn="ctr">
              <a:defRPr/>
            </a:pPr>
            <a:r>
              <a:rPr lang="en-US" altLang="zh-CN"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Detection</a:t>
            </a:r>
            <a:endParaRPr lang="en-US" altLang="zh-CN"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1" name="右箭头 17"/>
          <p:cNvSpPr/>
          <p:nvPr/>
        </p:nvSpPr>
        <p:spPr bwMode="auto">
          <a:xfrm>
            <a:off x="2238167" y="3932279"/>
            <a:ext cx="518486" cy="1173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30000"/>
              </a:spcBef>
              <a:spcAft>
                <a:spcPct val="0"/>
              </a:spcAft>
            </a:pPr>
            <a:endParaRPr lang="zh-CN" altLang="en-US" sz="1200">
              <a:latin typeface="宋体" panose="02010600030101010101" pitchFamily="2" charset="-122"/>
              <a:ea typeface="宋体" panose="02010600030101010101" pitchFamily="2" charset="-122"/>
            </a:endParaRPr>
          </a:p>
        </p:txBody>
      </p:sp>
      <p:sp>
        <p:nvSpPr>
          <p:cNvPr id="12" name="圆角矩形 18"/>
          <p:cNvSpPr/>
          <p:nvPr/>
        </p:nvSpPr>
        <p:spPr bwMode="auto">
          <a:xfrm>
            <a:off x="2784484" y="3762708"/>
            <a:ext cx="1429890" cy="40667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68580" tIns="0" rIns="68580" bIns="0" anchor="ctr"/>
          <a:lstStyle/>
          <a:p>
            <a:pPr algn="ctr">
              <a:defRPr/>
            </a:pPr>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Description</a:t>
            </a:r>
            <a:endPar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3" name="右箭头 19"/>
          <p:cNvSpPr/>
          <p:nvPr/>
        </p:nvSpPr>
        <p:spPr bwMode="auto">
          <a:xfrm>
            <a:off x="4300239" y="3939425"/>
            <a:ext cx="518486" cy="1173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30000"/>
              </a:spcBef>
              <a:spcAft>
                <a:spcPct val="0"/>
              </a:spcAft>
            </a:pPr>
            <a:endParaRPr lang="zh-CN" altLang="en-US" sz="1200">
              <a:latin typeface="宋体" panose="02010600030101010101" pitchFamily="2" charset="-122"/>
              <a:ea typeface="宋体" panose="02010600030101010101" pitchFamily="2" charset="-122"/>
            </a:endParaRPr>
          </a:p>
        </p:txBody>
      </p:sp>
      <p:sp>
        <p:nvSpPr>
          <p:cNvPr id="14" name="圆角矩形 20"/>
          <p:cNvSpPr/>
          <p:nvPr/>
        </p:nvSpPr>
        <p:spPr bwMode="auto">
          <a:xfrm>
            <a:off x="4861825" y="3758334"/>
            <a:ext cx="1409632" cy="406677"/>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68580" tIns="0" rIns="68580" bIns="0" anchor="ctr"/>
          <a:lstStyle/>
          <a:p>
            <a:pPr algn="ctr">
              <a:defRPr/>
            </a:pPr>
            <a:r>
              <a:rPr lang="en-US" altLang="zh-CN"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Classification</a:t>
            </a:r>
            <a:endParaRPr lang="en-US" altLang="zh-CN"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5" name="右箭头 21"/>
          <p:cNvSpPr/>
          <p:nvPr/>
        </p:nvSpPr>
        <p:spPr bwMode="auto">
          <a:xfrm>
            <a:off x="6311275" y="3936515"/>
            <a:ext cx="518486" cy="1173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30000"/>
              </a:spcBef>
              <a:spcAft>
                <a:spcPct val="0"/>
              </a:spcAft>
            </a:pPr>
            <a:endParaRPr lang="zh-CN" altLang="en-US" sz="1200">
              <a:latin typeface="宋体" panose="02010600030101010101" pitchFamily="2" charset="-122"/>
              <a:ea typeface="宋体" panose="02010600030101010101" pitchFamily="2" charset="-122"/>
            </a:endParaRPr>
          </a:p>
        </p:txBody>
      </p:sp>
      <p:sp>
        <p:nvSpPr>
          <p:cNvPr id="16" name="圆角矩形 22"/>
          <p:cNvSpPr/>
          <p:nvPr/>
        </p:nvSpPr>
        <p:spPr bwMode="auto">
          <a:xfrm>
            <a:off x="6863880" y="3783877"/>
            <a:ext cx="1429890" cy="40667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68580" tIns="0" rIns="68580" bIns="0" anchor="ctr"/>
          <a:lstStyle/>
          <a:p>
            <a:pPr algn="ctr">
              <a:defRPr/>
            </a:pPr>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Identification</a:t>
            </a:r>
            <a:endPar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7" name="右箭头 23"/>
          <p:cNvSpPr/>
          <p:nvPr/>
        </p:nvSpPr>
        <p:spPr bwMode="auto">
          <a:xfrm>
            <a:off x="8327207" y="3973434"/>
            <a:ext cx="518486" cy="1173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lstStyle/>
          <a:p>
            <a:pPr defTabSz="685800" fontAlgn="base">
              <a:spcBef>
                <a:spcPct val="30000"/>
              </a:spcBef>
              <a:spcAft>
                <a:spcPct val="0"/>
              </a:spcAft>
            </a:pPr>
            <a:endParaRPr lang="zh-CN" altLang="en-US" sz="1200">
              <a:latin typeface="宋体" panose="02010600030101010101" pitchFamily="2" charset="-122"/>
              <a:ea typeface="宋体" panose="02010600030101010101" pitchFamily="2" charset="-122"/>
            </a:endParaRPr>
          </a:p>
        </p:txBody>
      </p:sp>
      <p:sp>
        <p:nvSpPr>
          <p:cNvPr id="18" name="圆角矩形 24"/>
          <p:cNvSpPr/>
          <p:nvPr/>
        </p:nvSpPr>
        <p:spPr bwMode="auto">
          <a:xfrm>
            <a:off x="8878123" y="3790483"/>
            <a:ext cx="1616216" cy="371894"/>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68580" tIns="0" rIns="68580" bIns="0" anchor="ctr"/>
          <a:lstStyle/>
          <a:p>
            <a:pPr algn="ctr">
              <a:defRPr/>
            </a:pPr>
            <a:r>
              <a:rPr lang="en-US" altLang="zh-CN"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Understanding</a:t>
            </a:r>
            <a:endParaRPr lang="en-US" altLang="zh-CN"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grpSp>
        <p:nvGrpSpPr>
          <p:cNvPr id="19" name="组合 23"/>
          <p:cNvGrpSpPr/>
          <p:nvPr/>
        </p:nvGrpSpPr>
        <p:grpSpPr bwMode="auto">
          <a:xfrm>
            <a:off x="1529010" y="4433484"/>
            <a:ext cx="6923875" cy="2052133"/>
            <a:chOff x="89937" y="1544378"/>
            <a:chExt cx="8240094" cy="1969883"/>
          </a:xfrm>
        </p:grpSpPr>
        <p:pic>
          <p:nvPicPr>
            <p:cNvPr id="20" name="Picture 6"/>
            <p:cNvPicPr>
              <a:picLocks noChangeAspect="1" noChangeArrowheads="1"/>
            </p:cNvPicPr>
            <p:nvPr/>
          </p:nvPicPr>
          <p:blipFill>
            <a:blip r:embed="rId2" cstate="email"/>
            <a:srcRect/>
            <a:stretch>
              <a:fillRect/>
            </a:stretch>
          </p:blipFill>
          <p:spPr bwMode="auto">
            <a:xfrm>
              <a:off x="89937" y="1777669"/>
              <a:ext cx="1294770" cy="90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Freeform 121"/>
            <p:cNvSpPr/>
            <p:nvPr/>
          </p:nvSpPr>
          <p:spPr bwMode="auto">
            <a:xfrm>
              <a:off x="6742113" y="1643404"/>
              <a:ext cx="500062" cy="1089025"/>
            </a:xfrm>
            <a:custGeom>
              <a:avLst/>
              <a:gdLst>
                <a:gd name="T0" fmla="*/ 2147483647 w 946"/>
                <a:gd name="T1" fmla="*/ 0 h 6087"/>
                <a:gd name="T2" fmla="*/ 2147483647 w 946"/>
                <a:gd name="T3" fmla="*/ 2147483647 h 6087"/>
                <a:gd name="T4" fmla="*/ 2147483647 w 946"/>
                <a:gd name="T5" fmla="*/ 2147483647 h 6087"/>
                <a:gd name="T6" fmla="*/ 2147483647 w 946"/>
                <a:gd name="T7" fmla="*/ 2147483647 h 6087"/>
                <a:gd name="T8" fmla="*/ 2147483647 w 946"/>
                <a:gd name="T9" fmla="*/ 2147483647 h 6087"/>
                <a:gd name="T10" fmla="*/ 2147483647 w 946"/>
                <a:gd name="T11" fmla="*/ 2147483647 h 6087"/>
                <a:gd name="T12" fmla="*/ 2147483647 w 946"/>
                <a:gd name="T13" fmla="*/ 2147483647 h 6087"/>
                <a:gd name="T14" fmla="*/ 2147483647 w 946"/>
                <a:gd name="T15" fmla="*/ 2147483647 h 6087"/>
                <a:gd name="T16" fmla="*/ 2147483647 w 946"/>
                <a:gd name="T17" fmla="*/ 2147483647 h 6087"/>
                <a:gd name="T18" fmla="*/ 2147483647 w 946"/>
                <a:gd name="T19" fmla="*/ 2147483647 h 6087"/>
                <a:gd name="T20" fmla="*/ 2147483647 w 946"/>
                <a:gd name="T21" fmla="*/ 2147483647 h 6087"/>
                <a:gd name="T22" fmla="*/ 2147483647 w 946"/>
                <a:gd name="T23" fmla="*/ 2147483647 h 6087"/>
                <a:gd name="T24" fmla="*/ 2147483647 w 946"/>
                <a:gd name="T25" fmla="*/ 2147483647 h 6087"/>
                <a:gd name="T26" fmla="*/ 2147483647 w 946"/>
                <a:gd name="T27" fmla="*/ 2147483647 h 6087"/>
                <a:gd name="T28" fmla="*/ 2147483647 w 946"/>
                <a:gd name="T29" fmla="*/ 2147483647 h 6087"/>
                <a:gd name="T30" fmla="*/ 2147483647 w 946"/>
                <a:gd name="T31" fmla="*/ 2147483647 h 6087"/>
                <a:gd name="T32" fmla="*/ 2147483647 w 946"/>
                <a:gd name="T33" fmla="*/ 2147483647 h 6087"/>
                <a:gd name="T34" fmla="*/ 2147483647 w 946"/>
                <a:gd name="T35" fmla="*/ 2147483647 h 6087"/>
                <a:gd name="T36" fmla="*/ 2147483647 w 946"/>
                <a:gd name="T37" fmla="*/ 2147483647 h 6087"/>
                <a:gd name="T38" fmla="*/ 2147483647 w 946"/>
                <a:gd name="T39" fmla="*/ 2147483647 h 6087"/>
                <a:gd name="T40" fmla="*/ 2147483647 w 946"/>
                <a:gd name="T41" fmla="*/ 2147483647 h 6087"/>
                <a:gd name="T42" fmla="*/ 2147483647 w 946"/>
                <a:gd name="T43" fmla="*/ 2147483647 h 6087"/>
                <a:gd name="T44" fmla="*/ 2147483647 w 946"/>
                <a:gd name="T45" fmla="*/ 2147483647 h 6087"/>
                <a:gd name="T46" fmla="*/ 2147483647 w 946"/>
                <a:gd name="T47" fmla="*/ 2147483647 h 6087"/>
                <a:gd name="T48" fmla="*/ 2147483647 w 946"/>
                <a:gd name="T49" fmla="*/ 2147483647 h 6087"/>
                <a:gd name="T50" fmla="*/ 0 w 946"/>
                <a:gd name="T51" fmla="*/ 2147483647 h 6087"/>
                <a:gd name="T52" fmla="*/ 0 w 946"/>
                <a:gd name="T53" fmla="*/ 2147483647 h 6087"/>
                <a:gd name="T54" fmla="*/ 2147483647 w 946"/>
                <a:gd name="T55" fmla="*/ 2147483647 h 6087"/>
                <a:gd name="T56" fmla="*/ 2147483647 w 946"/>
                <a:gd name="T57" fmla="*/ 2147483647 h 6087"/>
                <a:gd name="T58" fmla="*/ 2147483647 w 946"/>
                <a:gd name="T59" fmla="*/ 2147483647 h 6087"/>
                <a:gd name="T60" fmla="*/ 2147483647 w 946"/>
                <a:gd name="T61" fmla="*/ 2147483647 h 6087"/>
                <a:gd name="T62" fmla="*/ 2147483647 w 946"/>
                <a:gd name="T63" fmla="*/ 2147483647 h 6087"/>
                <a:gd name="T64" fmla="*/ 2147483647 w 946"/>
                <a:gd name="T65" fmla="*/ 2147483647 h 6087"/>
                <a:gd name="T66" fmla="*/ 2147483647 w 946"/>
                <a:gd name="T67" fmla="*/ 2147483647 h 60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46" h="6087">
                  <a:moveTo>
                    <a:pt x="184" y="0"/>
                  </a:moveTo>
                  <a:lnTo>
                    <a:pt x="762" y="0"/>
                  </a:lnTo>
                  <a:lnTo>
                    <a:pt x="781" y="1"/>
                  </a:lnTo>
                  <a:lnTo>
                    <a:pt x="799" y="4"/>
                  </a:lnTo>
                  <a:lnTo>
                    <a:pt x="817" y="10"/>
                  </a:lnTo>
                  <a:lnTo>
                    <a:pt x="833" y="18"/>
                  </a:lnTo>
                  <a:lnTo>
                    <a:pt x="850" y="27"/>
                  </a:lnTo>
                  <a:lnTo>
                    <a:pt x="865" y="38"/>
                  </a:lnTo>
                  <a:lnTo>
                    <a:pt x="879" y="52"/>
                  </a:lnTo>
                  <a:lnTo>
                    <a:pt x="892" y="67"/>
                  </a:lnTo>
                  <a:lnTo>
                    <a:pt x="904" y="82"/>
                  </a:lnTo>
                  <a:lnTo>
                    <a:pt x="914" y="100"/>
                  </a:lnTo>
                  <a:lnTo>
                    <a:pt x="923" y="119"/>
                  </a:lnTo>
                  <a:lnTo>
                    <a:pt x="931" y="139"/>
                  </a:lnTo>
                  <a:lnTo>
                    <a:pt x="938" y="160"/>
                  </a:lnTo>
                  <a:lnTo>
                    <a:pt x="943" y="181"/>
                  </a:lnTo>
                  <a:lnTo>
                    <a:pt x="945" y="204"/>
                  </a:lnTo>
                  <a:lnTo>
                    <a:pt x="946" y="228"/>
                  </a:lnTo>
                  <a:lnTo>
                    <a:pt x="946" y="5859"/>
                  </a:lnTo>
                  <a:lnTo>
                    <a:pt x="945" y="5882"/>
                  </a:lnTo>
                  <a:lnTo>
                    <a:pt x="943" y="5905"/>
                  </a:lnTo>
                  <a:lnTo>
                    <a:pt x="938" y="5926"/>
                  </a:lnTo>
                  <a:lnTo>
                    <a:pt x="931" y="5946"/>
                  </a:lnTo>
                  <a:lnTo>
                    <a:pt x="923" y="5967"/>
                  </a:lnTo>
                  <a:lnTo>
                    <a:pt x="914" y="5986"/>
                  </a:lnTo>
                  <a:lnTo>
                    <a:pt x="904" y="6003"/>
                  </a:lnTo>
                  <a:lnTo>
                    <a:pt x="892" y="6020"/>
                  </a:lnTo>
                  <a:lnTo>
                    <a:pt x="879" y="6034"/>
                  </a:lnTo>
                  <a:lnTo>
                    <a:pt x="865" y="6048"/>
                  </a:lnTo>
                  <a:lnTo>
                    <a:pt x="850" y="6059"/>
                  </a:lnTo>
                  <a:lnTo>
                    <a:pt x="833" y="6068"/>
                  </a:lnTo>
                  <a:lnTo>
                    <a:pt x="817" y="6075"/>
                  </a:lnTo>
                  <a:lnTo>
                    <a:pt x="799" y="6082"/>
                  </a:lnTo>
                  <a:lnTo>
                    <a:pt x="781" y="6086"/>
                  </a:lnTo>
                  <a:lnTo>
                    <a:pt x="762" y="6087"/>
                  </a:lnTo>
                  <a:lnTo>
                    <a:pt x="184" y="6087"/>
                  </a:lnTo>
                  <a:lnTo>
                    <a:pt x="165" y="6086"/>
                  </a:lnTo>
                  <a:lnTo>
                    <a:pt x="147" y="6082"/>
                  </a:lnTo>
                  <a:lnTo>
                    <a:pt x="129" y="6075"/>
                  </a:lnTo>
                  <a:lnTo>
                    <a:pt x="113" y="6068"/>
                  </a:lnTo>
                  <a:lnTo>
                    <a:pt x="97" y="6059"/>
                  </a:lnTo>
                  <a:lnTo>
                    <a:pt x="81" y="6048"/>
                  </a:lnTo>
                  <a:lnTo>
                    <a:pt x="67" y="6034"/>
                  </a:lnTo>
                  <a:lnTo>
                    <a:pt x="54" y="6020"/>
                  </a:lnTo>
                  <a:lnTo>
                    <a:pt x="42" y="6003"/>
                  </a:lnTo>
                  <a:lnTo>
                    <a:pt x="31" y="5986"/>
                  </a:lnTo>
                  <a:lnTo>
                    <a:pt x="22" y="5967"/>
                  </a:lnTo>
                  <a:lnTo>
                    <a:pt x="15" y="5946"/>
                  </a:lnTo>
                  <a:lnTo>
                    <a:pt x="9" y="5926"/>
                  </a:lnTo>
                  <a:lnTo>
                    <a:pt x="4" y="5905"/>
                  </a:lnTo>
                  <a:lnTo>
                    <a:pt x="0" y="5882"/>
                  </a:lnTo>
                  <a:lnTo>
                    <a:pt x="0" y="5859"/>
                  </a:lnTo>
                  <a:lnTo>
                    <a:pt x="0" y="228"/>
                  </a:lnTo>
                  <a:lnTo>
                    <a:pt x="0" y="204"/>
                  </a:lnTo>
                  <a:lnTo>
                    <a:pt x="4" y="181"/>
                  </a:lnTo>
                  <a:lnTo>
                    <a:pt x="9" y="160"/>
                  </a:lnTo>
                  <a:lnTo>
                    <a:pt x="15" y="139"/>
                  </a:lnTo>
                  <a:lnTo>
                    <a:pt x="22" y="119"/>
                  </a:lnTo>
                  <a:lnTo>
                    <a:pt x="31" y="100"/>
                  </a:lnTo>
                  <a:lnTo>
                    <a:pt x="42" y="82"/>
                  </a:lnTo>
                  <a:lnTo>
                    <a:pt x="54" y="67"/>
                  </a:lnTo>
                  <a:lnTo>
                    <a:pt x="67" y="52"/>
                  </a:lnTo>
                  <a:lnTo>
                    <a:pt x="81" y="38"/>
                  </a:lnTo>
                  <a:lnTo>
                    <a:pt x="97" y="27"/>
                  </a:lnTo>
                  <a:lnTo>
                    <a:pt x="113" y="18"/>
                  </a:lnTo>
                  <a:lnTo>
                    <a:pt x="129" y="10"/>
                  </a:lnTo>
                  <a:lnTo>
                    <a:pt x="147" y="4"/>
                  </a:lnTo>
                  <a:lnTo>
                    <a:pt x="165" y="1"/>
                  </a:lnTo>
                  <a:lnTo>
                    <a:pt x="184" y="0"/>
                  </a:lnTo>
                  <a:close/>
                </a:path>
              </a:pathLst>
            </a:custGeom>
            <a:solidFill>
              <a:srgbClr val="F5874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22"/>
            <p:cNvSpPr>
              <a:spLocks noEditPoints="1"/>
            </p:cNvSpPr>
            <p:nvPr/>
          </p:nvSpPr>
          <p:spPr bwMode="auto">
            <a:xfrm>
              <a:off x="6731000" y="1720850"/>
              <a:ext cx="503238" cy="1090613"/>
            </a:xfrm>
            <a:custGeom>
              <a:avLst/>
              <a:gdLst>
                <a:gd name="T0" fmla="*/ 2147483647 w 952"/>
                <a:gd name="T1" fmla="*/ 2147483647 h 6093"/>
                <a:gd name="T2" fmla="*/ 2147483647 w 952"/>
                <a:gd name="T3" fmla="*/ 0 h 6093"/>
                <a:gd name="T4" fmla="*/ 2147483647 w 952"/>
                <a:gd name="T5" fmla="*/ 2147483647 h 6093"/>
                <a:gd name="T6" fmla="*/ 2147483647 w 952"/>
                <a:gd name="T7" fmla="*/ 2147483647 h 6093"/>
                <a:gd name="T8" fmla="*/ 2147483647 w 952"/>
                <a:gd name="T9" fmla="*/ 2147483647 h 6093"/>
                <a:gd name="T10" fmla="*/ 2147483647 w 952"/>
                <a:gd name="T11" fmla="*/ 2147483647 h 6093"/>
                <a:gd name="T12" fmla="*/ 2147483647 w 952"/>
                <a:gd name="T13" fmla="*/ 2147483647 h 6093"/>
                <a:gd name="T14" fmla="*/ 2147483647 w 952"/>
                <a:gd name="T15" fmla="*/ 0 h 6093"/>
                <a:gd name="T16" fmla="*/ 2147483647 w 952"/>
                <a:gd name="T17" fmla="*/ 2147483647 h 6093"/>
                <a:gd name="T18" fmla="*/ 2147483647 w 952"/>
                <a:gd name="T19" fmla="*/ 2147483647 h 6093"/>
                <a:gd name="T20" fmla="*/ 2147483647 w 952"/>
                <a:gd name="T21" fmla="*/ 2147483647 h 6093"/>
                <a:gd name="T22" fmla="*/ 2147483647 w 952"/>
                <a:gd name="T23" fmla="*/ 2147483647 h 6093"/>
                <a:gd name="T24" fmla="*/ 2147483647 w 952"/>
                <a:gd name="T25" fmla="*/ 2147483647 h 6093"/>
                <a:gd name="T26" fmla="*/ 2147483647 w 952"/>
                <a:gd name="T27" fmla="*/ 2147483647 h 6093"/>
                <a:gd name="T28" fmla="*/ 2147483647 w 952"/>
                <a:gd name="T29" fmla="*/ 2147483647 h 6093"/>
                <a:gd name="T30" fmla="*/ 2147483647 w 952"/>
                <a:gd name="T31" fmla="*/ 2147483647 h 6093"/>
                <a:gd name="T32" fmla="*/ 2147483647 w 952"/>
                <a:gd name="T33" fmla="*/ 2147483647 h 6093"/>
                <a:gd name="T34" fmla="*/ 2147483647 w 952"/>
                <a:gd name="T35" fmla="*/ 2147483647 h 6093"/>
                <a:gd name="T36" fmla="*/ 2147483647 w 952"/>
                <a:gd name="T37" fmla="*/ 2147483647 h 6093"/>
                <a:gd name="T38" fmla="*/ 2147483647 w 952"/>
                <a:gd name="T39" fmla="*/ 2147483647 h 6093"/>
                <a:gd name="T40" fmla="*/ 2147483647 w 952"/>
                <a:gd name="T41" fmla="*/ 2147483647 h 6093"/>
                <a:gd name="T42" fmla="*/ 2147483647 w 952"/>
                <a:gd name="T43" fmla="*/ 2147483647 h 6093"/>
                <a:gd name="T44" fmla="*/ 2147483647 w 952"/>
                <a:gd name="T45" fmla="*/ 2147483647 h 6093"/>
                <a:gd name="T46" fmla="*/ 2147483647 w 952"/>
                <a:gd name="T47" fmla="*/ 2147483647 h 6093"/>
                <a:gd name="T48" fmla="*/ 2147483647 w 952"/>
                <a:gd name="T49" fmla="*/ 2147483647 h 6093"/>
                <a:gd name="T50" fmla="*/ 2147483647 w 952"/>
                <a:gd name="T51" fmla="*/ 2147483647 h 6093"/>
                <a:gd name="T52" fmla="*/ 2147483647 w 952"/>
                <a:gd name="T53" fmla="*/ 2147483647 h 6093"/>
                <a:gd name="T54" fmla="*/ 2147483647 w 952"/>
                <a:gd name="T55" fmla="*/ 2147483647 h 6093"/>
                <a:gd name="T56" fmla="*/ 2147483647 w 952"/>
                <a:gd name="T57" fmla="*/ 2147483647 h 6093"/>
                <a:gd name="T58" fmla="*/ 2147483647 w 952"/>
                <a:gd name="T59" fmla="*/ 2147483647 h 6093"/>
                <a:gd name="T60" fmla="*/ 2147483647 w 952"/>
                <a:gd name="T61" fmla="*/ 2147483647 h 6093"/>
                <a:gd name="T62" fmla="*/ 2147483647 w 952"/>
                <a:gd name="T63" fmla="*/ 2147483647 h 6093"/>
                <a:gd name="T64" fmla="*/ 2147483647 w 952"/>
                <a:gd name="T65" fmla="*/ 2147483647 h 6093"/>
                <a:gd name="T66" fmla="*/ 2147483647 w 952"/>
                <a:gd name="T67" fmla="*/ 2147483647 h 6093"/>
                <a:gd name="T68" fmla="*/ 2147483647 w 952"/>
                <a:gd name="T69" fmla="*/ 2147483647 h 6093"/>
                <a:gd name="T70" fmla="*/ 2147483647 w 952"/>
                <a:gd name="T71" fmla="*/ 2147483647 h 6093"/>
                <a:gd name="T72" fmla="*/ 2147483647 w 952"/>
                <a:gd name="T73" fmla="*/ 2147483647 h 6093"/>
                <a:gd name="T74" fmla="*/ 2147483647 w 952"/>
                <a:gd name="T75" fmla="*/ 2147483647 h 6093"/>
                <a:gd name="T76" fmla="*/ 2147483647 w 952"/>
                <a:gd name="T77" fmla="*/ 2147483647 h 6093"/>
                <a:gd name="T78" fmla="*/ 2147483647 w 952"/>
                <a:gd name="T79" fmla="*/ 2147483647 h 6093"/>
                <a:gd name="T80" fmla="*/ 2147483647 w 952"/>
                <a:gd name="T81" fmla="*/ 2147483647 h 6093"/>
                <a:gd name="T82" fmla="*/ 2147483647 w 952"/>
                <a:gd name="T83" fmla="*/ 2147483647 h 6093"/>
                <a:gd name="T84" fmla="*/ 2147483647 w 952"/>
                <a:gd name="T85" fmla="*/ 2147483647 h 6093"/>
                <a:gd name="T86" fmla="*/ 2147483647 w 952"/>
                <a:gd name="T87" fmla="*/ 2147483647 h 6093"/>
                <a:gd name="T88" fmla="*/ 0 w 952"/>
                <a:gd name="T89" fmla="*/ 2147483647 h 6093"/>
                <a:gd name="T90" fmla="*/ 2147483647 w 952"/>
                <a:gd name="T91" fmla="*/ 2147483647 h 6093"/>
                <a:gd name="T92" fmla="*/ 2147483647 w 952"/>
                <a:gd name="T93" fmla="*/ 2147483647 h 6093"/>
                <a:gd name="T94" fmla="*/ 2147483647 w 952"/>
                <a:gd name="T95" fmla="*/ 2147483647 h 6093"/>
                <a:gd name="T96" fmla="*/ 2147483647 w 952"/>
                <a:gd name="T97" fmla="*/ 2147483647 h 6093"/>
                <a:gd name="T98" fmla="*/ 2147483647 w 952"/>
                <a:gd name="T99" fmla="*/ 2147483647 h 6093"/>
                <a:gd name="T100" fmla="*/ 0 w 952"/>
                <a:gd name="T101" fmla="*/ 2147483647 h 6093"/>
                <a:gd name="T102" fmla="*/ 2147483647 w 952"/>
                <a:gd name="T103" fmla="*/ 2147483647 h 6093"/>
                <a:gd name="T104" fmla="*/ 2147483647 w 952"/>
                <a:gd name="T105" fmla="*/ 2147483647 h 6093"/>
                <a:gd name="T106" fmla="*/ 2147483647 w 952"/>
                <a:gd name="T107" fmla="*/ 0 h 6093"/>
                <a:gd name="T108" fmla="*/ 2147483647 w 952"/>
                <a:gd name="T109" fmla="*/ 2147483647 h 6093"/>
                <a:gd name="T110" fmla="*/ 2147483647 w 952"/>
                <a:gd name="T111" fmla="*/ 2147483647 h 6093"/>
                <a:gd name="T112" fmla="*/ 2147483647 w 952"/>
                <a:gd name="T113" fmla="*/ 2147483647 h 60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2" h="6093">
                  <a:moveTo>
                    <a:pt x="187" y="0"/>
                  </a:moveTo>
                  <a:lnTo>
                    <a:pt x="765" y="0"/>
                  </a:lnTo>
                  <a:lnTo>
                    <a:pt x="765" y="7"/>
                  </a:lnTo>
                  <a:lnTo>
                    <a:pt x="187" y="7"/>
                  </a:lnTo>
                  <a:lnTo>
                    <a:pt x="187" y="0"/>
                  </a:lnTo>
                  <a:close/>
                  <a:moveTo>
                    <a:pt x="765" y="0"/>
                  </a:moveTo>
                  <a:lnTo>
                    <a:pt x="784" y="2"/>
                  </a:lnTo>
                  <a:lnTo>
                    <a:pt x="803" y="5"/>
                  </a:lnTo>
                  <a:lnTo>
                    <a:pt x="820" y="10"/>
                  </a:lnTo>
                  <a:lnTo>
                    <a:pt x="837" y="18"/>
                  </a:lnTo>
                  <a:lnTo>
                    <a:pt x="854" y="28"/>
                  </a:lnTo>
                  <a:lnTo>
                    <a:pt x="869" y="40"/>
                  </a:lnTo>
                  <a:lnTo>
                    <a:pt x="883" y="53"/>
                  </a:lnTo>
                  <a:lnTo>
                    <a:pt x="897" y="69"/>
                  </a:lnTo>
                  <a:lnTo>
                    <a:pt x="894" y="72"/>
                  </a:lnTo>
                  <a:lnTo>
                    <a:pt x="880" y="59"/>
                  </a:lnTo>
                  <a:lnTo>
                    <a:pt x="866" y="46"/>
                  </a:lnTo>
                  <a:lnTo>
                    <a:pt x="852" y="34"/>
                  </a:lnTo>
                  <a:lnTo>
                    <a:pt x="835" y="24"/>
                  </a:lnTo>
                  <a:lnTo>
                    <a:pt x="819" y="17"/>
                  </a:lnTo>
                  <a:lnTo>
                    <a:pt x="802" y="12"/>
                  </a:lnTo>
                  <a:lnTo>
                    <a:pt x="783" y="8"/>
                  </a:lnTo>
                  <a:lnTo>
                    <a:pt x="765" y="7"/>
                  </a:lnTo>
                  <a:lnTo>
                    <a:pt x="765" y="0"/>
                  </a:lnTo>
                  <a:close/>
                  <a:moveTo>
                    <a:pt x="897" y="69"/>
                  </a:moveTo>
                  <a:lnTo>
                    <a:pt x="909" y="85"/>
                  </a:lnTo>
                  <a:lnTo>
                    <a:pt x="920" y="103"/>
                  </a:lnTo>
                  <a:lnTo>
                    <a:pt x="929" y="122"/>
                  </a:lnTo>
                  <a:lnTo>
                    <a:pt x="936" y="142"/>
                  </a:lnTo>
                  <a:lnTo>
                    <a:pt x="944" y="162"/>
                  </a:lnTo>
                  <a:lnTo>
                    <a:pt x="948" y="185"/>
                  </a:lnTo>
                  <a:lnTo>
                    <a:pt x="951" y="208"/>
                  </a:lnTo>
                  <a:lnTo>
                    <a:pt x="952" y="232"/>
                  </a:lnTo>
                  <a:lnTo>
                    <a:pt x="947" y="232"/>
                  </a:lnTo>
                  <a:lnTo>
                    <a:pt x="946" y="209"/>
                  </a:lnTo>
                  <a:lnTo>
                    <a:pt x="943" y="186"/>
                  </a:lnTo>
                  <a:lnTo>
                    <a:pt x="938" y="165"/>
                  </a:lnTo>
                  <a:lnTo>
                    <a:pt x="932" y="145"/>
                  </a:lnTo>
                  <a:lnTo>
                    <a:pt x="924" y="124"/>
                  </a:lnTo>
                  <a:lnTo>
                    <a:pt x="915" y="107"/>
                  </a:lnTo>
                  <a:lnTo>
                    <a:pt x="905" y="89"/>
                  </a:lnTo>
                  <a:lnTo>
                    <a:pt x="894" y="72"/>
                  </a:lnTo>
                  <a:lnTo>
                    <a:pt x="897" y="69"/>
                  </a:lnTo>
                  <a:close/>
                  <a:moveTo>
                    <a:pt x="952" y="232"/>
                  </a:moveTo>
                  <a:lnTo>
                    <a:pt x="952" y="5863"/>
                  </a:lnTo>
                  <a:lnTo>
                    <a:pt x="947" y="5863"/>
                  </a:lnTo>
                  <a:lnTo>
                    <a:pt x="947" y="232"/>
                  </a:lnTo>
                  <a:lnTo>
                    <a:pt x="952" y="232"/>
                  </a:lnTo>
                  <a:close/>
                  <a:moveTo>
                    <a:pt x="952" y="5863"/>
                  </a:moveTo>
                  <a:lnTo>
                    <a:pt x="951" y="5886"/>
                  </a:lnTo>
                  <a:lnTo>
                    <a:pt x="948" y="5909"/>
                  </a:lnTo>
                  <a:lnTo>
                    <a:pt x="944" y="5931"/>
                  </a:lnTo>
                  <a:lnTo>
                    <a:pt x="936" y="5952"/>
                  </a:lnTo>
                  <a:lnTo>
                    <a:pt x="929" y="5972"/>
                  </a:lnTo>
                  <a:lnTo>
                    <a:pt x="920" y="5991"/>
                  </a:lnTo>
                  <a:lnTo>
                    <a:pt x="909" y="6010"/>
                  </a:lnTo>
                  <a:lnTo>
                    <a:pt x="897" y="6026"/>
                  </a:lnTo>
                  <a:lnTo>
                    <a:pt x="894" y="6021"/>
                  </a:lnTo>
                  <a:lnTo>
                    <a:pt x="905" y="6005"/>
                  </a:lnTo>
                  <a:lnTo>
                    <a:pt x="915" y="5988"/>
                  </a:lnTo>
                  <a:lnTo>
                    <a:pt x="924" y="5969"/>
                  </a:lnTo>
                  <a:lnTo>
                    <a:pt x="932" y="5949"/>
                  </a:lnTo>
                  <a:lnTo>
                    <a:pt x="938" y="5929"/>
                  </a:lnTo>
                  <a:lnTo>
                    <a:pt x="943" y="5907"/>
                  </a:lnTo>
                  <a:lnTo>
                    <a:pt x="946" y="5886"/>
                  </a:lnTo>
                  <a:lnTo>
                    <a:pt x="947" y="5863"/>
                  </a:lnTo>
                  <a:lnTo>
                    <a:pt x="952" y="5863"/>
                  </a:lnTo>
                  <a:close/>
                  <a:moveTo>
                    <a:pt x="897" y="6026"/>
                  </a:moveTo>
                  <a:lnTo>
                    <a:pt x="883" y="6040"/>
                  </a:lnTo>
                  <a:lnTo>
                    <a:pt x="869" y="6054"/>
                  </a:lnTo>
                  <a:lnTo>
                    <a:pt x="854" y="6066"/>
                  </a:lnTo>
                  <a:lnTo>
                    <a:pt x="837" y="6076"/>
                  </a:lnTo>
                  <a:lnTo>
                    <a:pt x="820" y="6083"/>
                  </a:lnTo>
                  <a:lnTo>
                    <a:pt x="803" y="6088"/>
                  </a:lnTo>
                  <a:lnTo>
                    <a:pt x="784" y="6092"/>
                  </a:lnTo>
                  <a:lnTo>
                    <a:pt x="765" y="6093"/>
                  </a:lnTo>
                  <a:lnTo>
                    <a:pt x="765" y="6087"/>
                  </a:lnTo>
                  <a:lnTo>
                    <a:pt x="783" y="6086"/>
                  </a:lnTo>
                  <a:lnTo>
                    <a:pt x="802" y="6082"/>
                  </a:lnTo>
                  <a:lnTo>
                    <a:pt x="819" y="6077"/>
                  </a:lnTo>
                  <a:lnTo>
                    <a:pt x="835" y="6069"/>
                  </a:lnTo>
                  <a:lnTo>
                    <a:pt x="852" y="6059"/>
                  </a:lnTo>
                  <a:lnTo>
                    <a:pt x="866" y="6049"/>
                  </a:lnTo>
                  <a:lnTo>
                    <a:pt x="880" y="6035"/>
                  </a:lnTo>
                  <a:lnTo>
                    <a:pt x="894" y="6021"/>
                  </a:lnTo>
                  <a:lnTo>
                    <a:pt x="897" y="6026"/>
                  </a:lnTo>
                  <a:close/>
                  <a:moveTo>
                    <a:pt x="765" y="6093"/>
                  </a:moveTo>
                  <a:lnTo>
                    <a:pt x="187" y="6093"/>
                  </a:lnTo>
                  <a:lnTo>
                    <a:pt x="187" y="6087"/>
                  </a:lnTo>
                  <a:lnTo>
                    <a:pt x="765" y="6087"/>
                  </a:lnTo>
                  <a:lnTo>
                    <a:pt x="765" y="6093"/>
                  </a:lnTo>
                  <a:close/>
                  <a:moveTo>
                    <a:pt x="187" y="6093"/>
                  </a:moveTo>
                  <a:lnTo>
                    <a:pt x="168" y="6092"/>
                  </a:lnTo>
                  <a:lnTo>
                    <a:pt x="150" y="6088"/>
                  </a:lnTo>
                  <a:lnTo>
                    <a:pt x="131" y="6083"/>
                  </a:lnTo>
                  <a:lnTo>
                    <a:pt x="115" y="6076"/>
                  </a:lnTo>
                  <a:lnTo>
                    <a:pt x="99" y="6066"/>
                  </a:lnTo>
                  <a:lnTo>
                    <a:pt x="83" y="6054"/>
                  </a:lnTo>
                  <a:lnTo>
                    <a:pt x="69" y="6040"/>
                  </a:lnTo>
                  <a:lnTo>
                    <a:pt x="56" y="6026"/>
                  </a:lnTo>
                  <a:lnTo>
                    <a:pt x="59" y="6021"/>
                  </a:lnTo>
                  <a:lnTo>
                    <a:pt x="72" y="6035"/>
                  </a:lnTo>
                  <a:lnTo>
                    <a:pt x="86" y="6049"/>
                  </a:lnTo>
                  <a:lnTo>
                    <a:pt x="101" y="6059"/>
                  </a:lnTo>
                  <a:lnTo>
                    <a:pt x="117" y="6069"/>
                  </a:lnTo>
                  <a:lnTo>
                    <a:pt x="133" y="6077"/>
                  </a:lnTo>
                  <a:lnTo>
                    <a:pt x="151" y="6082"/>
                  </a:lnTo>
                  <a:lnTo>
                    <a:pt x="168" y="6086"/>
                  </a:lnTo>
                  <a:lnTo>
                    <a:pt x="187" y="6087"/>
                  </a:lnTo>
                  <a:lnTo>
                    <a:pt x="187" y="6093"/>
                  </a:lnTo>
                  <a:close/>
                  <a:moveTo>
                    <a:pt x="56" y="6026"/>
                  </a:moveTo>
                  <a:lnTo>
                    <a:pt x="43" y="6010"/>
                  </a:lnTo>
                  <a:lnTo>
                    <a:pt x="32" y="5991"/>
                  </a:lnTo>
                  <a:lnTo>
                    <a:pt x="23" y="5972"/>
                  </a:lnTo>
                  <a:lnTo>
                    <a:pt x="15" y="5952"/>
                  </a:lnTo>
                  <a:lnTo>
                    <a:pt x="9" y="5931"/>
                  </a:lnTo>
                  <a:lnTo>
                    <a:pt x="4" y="5909"/>
                  </a:lnTo>
                  <a:lnTo>
                    <a:pt x="1" y="5886"/>
                  </a:lnTo>
                  <a:lnTo>
                    <a:pt x="0" y="5863"/>
                  </a:lnTo>
                  <a:lnTo>
                    <a:pt x="6" y="5863"/>
                  </a:lnTo>
                  <a:lnTo>
                    <a:pt x="7" y="5886"/>
                  </a:lnTo>
                  <a:lnTo>
                    <a:pt x="10" y="5907"/>
                  </a:lnTo>
                  <a:lnTo>
                    <a:pt x="14" y="5929"/>
                  </a:lnTo>
                  <a:lnTo>
                    <a:pt x="20" y="5949"/>
                  </a:lnTo>
                  <a:lnTo>
                    <a:pt x="28" y="5969"/>
                  </a:lnTo>
                  <a:lnTo>
                    <a:pt x="37" y="5988"/>
                  </a:lnTo>
                  <a:lnTo>
                    <a:pt x="47" y="6005"/>
                  </a:lnTo>
                  <a:lnTo>
                    <a:pt x="59" y="6021"/>
                  </a:lnTo>
                  <a:lnTo>
                    <a:pt x="56" y="6026"/>
                  </a:lnTo>
                  <a:close/>
                  <a:moveTo>
                    <a:pt x="0" y="5863"/>
                  </a:moveTo>
                  <a:lnTo>
                    <a:pt x="0" y="232"/>
                  </a:lnTo>
                  <a:lnTo>
                    <a:pt x="6" y="232"/>
                  </a:lnTo>
                  <a:lnTo>
                    <a:pt x="6" y="5863"/>
                  </a:lnTo>
                  <a:lnTo>
                    <a:pt x="0" y="5863"/>
                  </a:lnTo>
                  <a:close/>
                  <a:moveTo>
                    <a:pt x="0" y="232"/>
                  </a:moveTo>
                  <a:lnTo>
                    <a:pt x="1" y="208"/>
                  </a:lnTo>
                  <a:lnTo>
                    <a:pt x="4" y="185"/>
                  </a:lnTo>
                  <a:lnTo>
                    <a:pt x="9" y="162"/>
                  </a:lnTo>
                  <a:lnTo>
                    <a:pt x="15" y="142"/>
                  </a:lnTo>
                  <a:lnTo>
                    <a:pt x="23" y="122"/>
                  </a:lnTo>
                  <a:lnTo>
                    <a:pt x="32" y="103"/>
                  </a:lnTo>
                  <a:lnTo>
                    <a:pt x="43" y="85"/>
                  </a:lnTo>
                  <a:lnTo>
                    <a:pt x="56" y="69"/>
                  </a:lnTo>
                  <a:lnTo>
                    <a:pt x="59" y="72"/>
                  </a:lnTo>
                  <a:lnTo>
                    <a:pt x="47" y="89"/>
                  </a:lnTo>
                  <a:lnTo>
                    <a:pt x="37" y="107"/>
                  </a:lnTo>
                  <a:lnTo>
                    <a:pt x="28" y="124"/>
                  </a:lnTo>
                  <a:lnTo>
                    <a:pt x="20" y="145"/>
                  </a:lnTo>
                  <a:lnTo>
                    <a:pt x="14" y="165"/>
                  </a:lnTo>
                  <a:lnTo>
                    <a:pt x="10" y="186"/>
                  </a:lnTo>
                  <a:lnTo>
                    <a:pt x="7" y="209"/>
                  </a:lnTo>
                  <a:lnTo>
                    <a:pt x="6" y="232"/>
                  </a:lnTo>
                  <a:lnTo>
                    <a:pt x="0" y="232"/>
                  </a:lnTo>
                  <a:close/>
                  <a:moveTo>
                    <a:pt x="56" y="69"/>
                  </a:moveTo>
                  <a:lnTo>
                    <a:pt x="69" y="53"/>
                  </a:lnTo>
                  <a:lnTo>
                    <a:pt x="83" y="40"/>
                  </a:lnTo>
                  <a:lnTo>
                    <a:pt x="99" y="28"/>
                  </a:lnTo>
                  <a:lnTo>
                    <a:pt x="115" y="18"/>
                  </a:lnTo>
                  <a:lnTo>
                    <a:pt x="131" y="10"/>
                  </a:lnTo>
                  <a:lnTo>
                    <a:pt x="150" y="5"/>
                  </a:lnTo>
                  <a:lnTo>
                    <a:pt x="168" y="2"/>
                  </a:lnTo>
                  <a:lnTo>
                    <a:pt x="187" y="0"/>
                  </a:lnTo>
                  <a:lnTo>
                    <a:pt x="187" y="7"/>
                  </a:lnTo>
                  <a:lnTo>
                    <a:pt x="168" y="8"/>
                  </a:lnTo>
                  <a:lnTo>
                    <a:pt x="151" y="12"/>
                  </a:lnTo>
                  <a:lnTo>
                    <a:pt x="133" y="17"/>
                  </a:lnTo>
                  <a:lnTo>
                    <a:pt x="117" y="24"/>
                  </a:lnTo>
                  <a:lnTo>
                    <a:pt x="101" y="34"/>
                  </a:lnTo>
                  <a:lnTo>
                    <a:pt x="86" y="46"/>
                  </a:lnTo>
                  <a:lnTo>
                    <a:pt x="72" y="59"/>
                  </a:lnTo>
                  <a:lnTo>
                    <a:pt x="59" y="72"/>
                  </a:lnTo>
                  <a:lnTo>
                    <a:pt x="56" y="69"/>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127"/>
            <p:cNvSpPr/>
            <p:nvPr/>
          </p:nvSpPr>
          <p:spPr bwMode="auto">
            <a:xfrm>
              <a:off x="6858000" y="2490788"/>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2"/>
                  </a:lnTo>
                  <a:lnTo>
                    <a:pt x="260" y="3"/>
                  </a:lnTo>
                  <a:lnTo>
                    <a:pt x="272" y="4"/>
                  </a:lnTo>
                  <a:lnTo>
                    <a:pt x="284" y="7"/>
                  </a:lnTo>
                  <a:lnTo>
                    <a:pt x="295" y="10"/>
                  </a:lnTo>
                  <a:lnTo>
                    <a:pt x="306" y="14"/>
                  </a:lnTo>
                  <a:lnTo>
                    <a:pt x="317" y="18"/>
                  </a:lnTo>
                  <a:lnTo>
                    <a:pt x="328" y="24"/>
                  </a:lnTo>
                  <a:lnTo>
                    <a:pt x="339" y="29"/>
                  </a:lnTo>
                  <a:lnTo>
                    <a:pt x="349" y="36"/>
                  </a:lnTo>
                  <a:lnTo>
                    <a:pt x="358" y="43"/>
                  </a:lnTo>
                  <a:lnTo>
                    <a:pt x="368" y="51"/>
                  </a:lnTo>
                  <a:lnTo>
                    <a:pt x="378" y="59"/>
                  </a:lnTo>
                  <a:lnTo>
                    <a:pt x="387" y="67"/>
                  </a:lnTo>
                  <a:lnTo>
                    <a:pt x="395" y="76"/>
                  </a:lnTo>
                  <a:lnTo>
                    <a:pt x="403" y="86"/>
                  </a:lnTo>
                  <a:lnTo>
                    <a:pt x="411" y="97"/>
                  </a:lnTo>
                  <a:lnTo>
                    <a:pt x="418" y="108"/>
                  </a:lnTo>
                  <a:lnTo>
                    <a:pt x="426" y="118"/>
                  </a:lnTo>
                  <a:lnTo>
                    <a:pt x="432" y="129"/>
                  </a:lnTo>
                  <a:lnTo>
                    <a:pt x="438" y="142"/>
                  </a:lnTo>
                  <a:lnTo>
                    <a:pt x="444" y="154"/>
                  </a:lnTo>
                  <a:lnTo>
                    <a:pt x="449" y="166"/>
                  </a:lnTo>
                  <a:lnTo>
                    <a:pt x="454" y="180"/>
                  </a:lnTo>
                  <a:lnTo>
                    <a:pt x="458" y="193"/>
                  </a:lnTo>
                  <a:lnTo>
                    <a:pt x="461" y="207"/>
                  </a:lnTo>
                  <a:lnTo>
                    <a:pt x="466" y="221"/>
                  </a:lnTo>
                  <a:lnTo>
                    <a:pt x="468" y="235"/>
                  </a:lnTo>
                  <a:lnTo>
                    <a:pt x="470" y="250"/>
                  </a:lnTo>
                  <a:lnTo>
                    <a:pt x="472" y="264"/>
                  </a:lnTo>
                  <a:lnTo>
                    <a:pt x="472" y="279"/>
                  </a:lnTo>
                  <a:lnTo>
                    <a:pt x="473" y="294"/>
                  </a:lnTo>
                  <a:lnTo>
                    <a:pt x="472" y="309"/>
                  </a:lnTo>
                  <a:lnTo>
                    <a:pt x="472" y="323"/>
                  </a:lnTo>
                  <a:lnTo>
                    <a:pt x="470" y="338"/>
                  </a:lnTo>
                  <a:lnTo>
                    <a:pt x="468" y="352"/>
                  </a:lnTo>
                  <a:lnTo>
                    <a:pt x="466" y="367"/>
                  </a:lnTo>
                  <a:lnTo>
                    <a:pt x="461" y="381"/>
                  </a:lnTo>
                  <a:lnTo>
                    <a:pt x="458" y="394"/>
                  </a:lnTo>
                  <a:lnTo>
                    <a:pt x="454" y="408"/>
                  </a:lnTo>
                  <a:lnTo>
                    <a:pt x="449" y="421"/>
                  </a:lnTo>
                  <a:lnTo>
                    <a:pt x="444" y="433"/>
                  </a:lnTo>
                  <a:lnTo>
                    <a:pt x="438" y="446"/>
                  </a:lnTo>
                  <a:lnTo>
                    <a:pt x="432" y="457"/>
                  </a:lnTo>
                  <a:lnTo>
                    <a:pt x="426" y="469"/>
                  </a:lnTo>
                  <a:lnTo>
                    <a:pt x="418" y="480"/>
                  </a:lnTo>
                  <a:lnTo>
                    <a:pt x="411" y="490"/>
                  </a:lnTo>
                  <a:lnTo>
                    <a:pt x="403" y="500"/>
                  </a:lnTo>
                  <a:lnTo>
                    <a:pt x="395" y="511"/>
                  </a:lnTo>
                  <a:lnTo>
                    <a:pt x="387" y="519"/>
                  </a:lnTo>
                  <a:lnTo>
                    <a:pt x="378" y="528"/>
                  </a:lnTo>
                  <a:lnTo>
                    <a:pt x="368" y="537"/>
                  </a:lnTo>
                  <a:lnTo>
                    <a:pt x="358" y="545"/>
                  </a:lnTo>
                  <a:lnTo>
                    <a:pt x="349" y="551"/>
                  </a:lnTo>
                  <a:lnTo>
                    <a:pt x="339" y="557"/>
                  </a:lnTo>
                  <a:lnTo>
                    <a:pt x="328" y="564"/>
                  </a:lnTo>
                  <a:lnTo>
                    <a:pt x="317" y="569"/>
                  </a:lnTo>
                  <a:lnTo>
                    <a:pt x="306" y="574"/>
                  </a:lnTo>
                  <a:lnTo>
                    <a:pt x="295" y="578"/>
                  </a:lnTo>
                  <a:lnTo>
                    <a:pt x="284" y="580"/>
                  </a:lnTo>
                  <a:lnTo>
                    <a:pt x="272" y="584"/>
                  </a:lnTo>
                  <a:lnTo>
                    <a:pt x="260" y="585"/>
                  </a:lnTo>
                  <a:lnTo>
                    <a:pt x="248" y="586"/>
                  </a:lnTo>
                  <a:lnTo>
                    <a:pt x="236" y="586"/>
                  </a:lnTo>
                  <a:lnTo>
                    <a:pt x="223" y="586"/>
                  </a:lnTo>
                  <a:lnTo>
                    <a:pt x="212" y="585"/>
                  </a:lnTo>
                  <a:lnTo>
                    <a:pt x="200" y="584"/>
                  </a:lnTo>
                  <a:lnTo>
                    <a:pt x="189" y="580"/>
                  </a:lnTo>
                  <a:lnTo>
                    <a:pt x="177" y="578"/>
                  </a:lnTo>
                  <a:lnTo>
                    <a:pt x="166" y="574"/>
                  </a:lnTo>
                  <a:lnTo>
                    <a:pt x="155" y="569"/>
                  </a:lnTo>
                  <a:lnTo>
                    <a:pt x="144" y="564"/>
                  </a:lnTo>
                  <a:lnTo>
                    <a:pt x="133" y="557"/>
                  </a:lnTo>
                  <a:lnTo>
                    <a:pt x="123" y="551"/>
                  </a:lnTo>
                  <a:lnTo>
                    <a:pt x="113" y="545"/>
                  </a:lnTo>
                  <a:lnTo>
                    <a:pt x="104" y="537"/>
                  </a:lnTo>
                  <a:lnTo>
                    <a:pt x="95" y="528"/>
                  </a:lnTo>
                  <a:lnTo>
                    <a:pt x="85" y="519"/>
                  </a:lnTo>
                  <a:lnTo>
                    <a:pt x="77" y="511"/>
                  </a:lnTo>
                  <a:lnTo>
                    <a:pt x="69" y="500"/>
                  </a:lnTo>
                  <a:lnTo>
                    <a:pt x="61" y="490"/>
                  </a:lnTo>
                  <a:lnTo>
                    <a:pt x="54" y="480"/>
                  </a:lnTo>
                  <a:lnTo>
                    <a:pt x="47" y="469"/>
                  </a:lnTo>
                  <a:lnTo>
                    <a:pt x="39" y="457"/>
                  </a:lnTo>
                  <a:lnTo>
                    <a:pt x="33" y="446"/>
                  </a:lnTo>
                  <a:lnTo>
                    <a:pt x="28" y="433"/>
                  </a:lnTo>
                  <a:lnTo>
                    <a:pt x="23" y="421"/>
                  </a:lnTo>
                  <a:lnTo>
                    <a:pt x="18" y="408"/>
                  </a:lnTo>
                  <a:lnTo>
                    <a:pt x="14" y="394"/>
                  </a:lnTo>
                  <a:lnTo>
                    <a:pt x="10" y="381"/>
                  </a:lnTo>
                  <a:lnTo>
                    <a:pt x="7" y="367"/>
                  </a:lnTo>
                  <a:lnTo>
                    <a:pt x="5" y="352"/>
                  </a:lnTo>
                  <a:lnTo>
                    <a:pt x="3" y="338"/>
                  </a:lnTo>
                  <a:lnTo>
                    <a:pt x="1" y="323"/>
                  </a:lnTo>
                  <a:lnTo>
                    <a:pt x="0" y="309"/>
                  </a:lnTo>
                  <a:lnTo>
                    <a:pt x="0" y="294"/>
                  </a:lnTo>
                  <a:lnTo>
                    <a:pt x="0" y="279"/>
                  </a:lnTo>
                  <a:lnTo>
                    <a:pt x="1" y="264"/>
                  </a:lnTo>
                  <a:lnTo>
                    <a:pt x="3" y="250"/>
                  </a:lnTo>
                  <a:lnTo>
                    <a:pt x="5" y="235"/>
                  </a:lnTo>
                  <a:lnTo>
                    <a:pt x="7" y="221"/>
                  </a:lnTo>
                  <a:lnTo>
                    <a:pt x="10" y="207"/>
                  </a:lnTo>
                  <a:lnTo>
                    <a:pt x="14" y="193"/>
                  </a:lnTo>
                  <a:lnTo>
                    <a:pt x="18" y="180"/>
                  </a:lnTo>
                  <a:lnTo>
                    <a:pt x="23" y="166"/>
                  </a:lnTo>
                  <a:lnTo>
                    <a:pt x="28" y="154"/>
                  </a:lnTo>
                  <a:lnTo>
                    <a:pt x="33" y="142"/>
                  </a:lnTo>
                  <a:lnTo>
                    <a:pt x="39" y="129"/>
                  </a:lnTo>
                  <a:lnTo>
                    <a:pt x="47" y="118"/>
                  </a:lnTo>
                  <a:lnTo>
                    <a:pt x="54" y="108"/>
                  </a:lnTo>
                  <a:lnTo>
                    <a:pt x="61" y="97"/>
                  </a:lnTo>
                  <a:lnTo>
                    <a:pt x="69" y="86"/>
                  </a:lnTo>
                  <a:lnTo>
                    <a:pt x="77" y="76"/>
                  </a:lnTo>
                  <a:lnTo>
                    <a:pt x="85" y="67"/>
                  </a:lnTo>
                  <a:lnTo>
                    <a:pt x="95" y="59"/>
                  </a:lnTo>
                  <a:lnTo>
                    <a:pt x="104" y="51"/>
                  </a:lnTo>
                  <a:lnTo>
                    <a:pt x="113" y="43"/>
                  </a:lnTo>
                  <a:lnTo>
                    <a:pt x="123" y="36"/>
                  </a:lnTo>
                  <a:lnTo>
                    <a:pt x="133" y="29"/>
                  </a:lnTo>
                  <a:lnTo>
                    <a:pt x="144" y="24"/>
                  </a:lnTo>
                  <a:lnTo>
                    <a:pt x="155" y="18"/>
                  </a:lnTo>
                  <a:lnTo>
                    <a:pt x="166" y="14"/>
                  </a:lnTo>
                  <a:lnTo>
                    <a:pt x="177" y="10"/>
                  </a:lnTo>
                  <a:lnTo>
                    <a:pt x="189" y="7"/>
                  </a:lnTo>
                  <a:lnTo>
                    <a:pt x="200" y="4"/>
                  </a:lnTo>
                  <a:lnTo>
                    <a:pt x="212" y="3"/>
                  </a:lnTo>
                  <a:lnTo>
                    <a:pt x="223" y="2"/>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128"/>
            <p:cNvSpPr>
              <a:spLocks noEditPoints="1"/>
            </p:cNvSpPr>
            <p:nvPr/>
          </p:nvSpPr>
          <p:spPr bwMode="auto">
            <a:xfrm>
              <a:off x="6854825" y="2489200"/>
              <a:ext cx="254000" cy="196850"/>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0"/>
                  </a:lnTo>
                  <a:lnTo>
                    <a:pt x="264" y="1"/>
                  </a:lnTo>
                  <a:lnTo>
                    <a:pt x="276" y="2"/>
                  </a:lnTo>
                  <a:lnTo>
                    <a:pt x="289" y="6"/>
                  </a:lnTo>
                  <a:lnTo>
                    <a:pt x="300" y="9"/>
                  </a:lnTo>
                  <a:lnTo>
                    <a:pt x="311" y="12"/>
                  </a:lnTo>
                  <a:lnTo>
                    <a:pt x="322" y="18"/>
                  </a:lnTo>
                  <a:lnTo>
                    <a:pt x="333" y="23"/>
                  </a:lnTo>
                  <a:lnTo>
                    <a:pt x="344" y="29"/>
                  </a:lnTo>
                  <a:lnTo>
                    <a:pt x="354" y="35"/>
                  </a:lnTo>
                  <a:lnTo>
                    <a:pt x="364" y="43"/>
                  </a:lnTo>
                  <a:lnTo>
                    <a:pt x="373" y="50"/>
                  </a:lnTo>
                  <a:lnTo>
                    <a:pt x="383" y="58"/>
                  </a:lnTo>
                  <a:lnTo>
                    <a:pt x="392" y="67"/>
                  </a:lnTo>
                  <a:lnTo>
                    <a:pt x="401" y="77"/>
                  </a:lnTo>
                  <a:lnTo>
                    <a:pt x="409" y="86"/>
                  </a:lnTo>
                  <a:lnTo>
                    <a:pt x="405" y="91"/>
                  </a:lnTo>
                  <a:lnTo>
                    <a:pt x="397" y="81"/>
                  </a:lnTo>
                  <a:lnTo>
                    <a:pt x="389" y="72"/>
                  </a:lnTo>
                  <a:lnTo>
                    <a:pt x="380" y="63"/>
                  </a:lnTo>
                  <a:lnTo>
                    <a:pt x="370" y="56"/>
                  </a:lnTo>
                  <a:lnTo>
                    <a:pt x="361" y="48"/>
                  </a:lnTo>
                  <a:lnTo>
                    <a:pt x="351" y="42"/>
                  </a:lnTo>
                  <a:lnTo>
                    <a:pt x="342" y="35"/>
                  </a:lnTo>
                  <a:lnTo>
                    <a:pt x="331" y="29"/>
                  </a:lnTo>
                  <a:lnTo>
                    <a:pt x="320" y="24"/>
                  </a:lnTo>
                  <a:lnTo>
                    <a:pt x="309" y="19"/>
                  </a:lnTo>
                  <a:lnTo>
                    <a:pt x="299" y="15"/>
                  </a:lnTo>
                  <a:lnTo>
                    <a:pt x="287" y="12"/>
                  </a:lnTo>
                  <a:lnTo>
                    <a:pt x="275" y="10"/>
                  </a:lnTo>
                  <a:lnTo>
                    <a:pt x="264" y="7"/>
                  </a:lnTo>
                  <a:lnTo>
                    <a:pt x="252" y="6"/>
                  </a:lnTo>
                  <a:lnTo>
                    <a:pt x="240" y="6"/>
                  </a:lnTo>
                  <a:lnTo>
                    <a:pt x="240" y="0"/>
                  </a:lnTo>
                  <a:close/>
                  <a:moveTo>
                    <a:pt x="409" y="86"/>
                  </a:moveTo>
                  <a:lnTo>
                    <a:pt x="417" y="96"/>
                  </a:lnTo>
                  <a:lnTo>
                    <a:pt x="425" y="107"/>
                  </a:lnTo>
                  <a:lnTo>
                    <a:pt x="432" y="119"/>
                  </a:lnTo>
                  <a:lnTo>
                    <a:pt x="438" y="130"/>
                  </a:lnTo>
                  <a:lnTo>
                    <a:pt x="445" y="142"/>
                  </a:lnTo>
                  <a:lnTo>
                    <a:pt x="450" y="154"/>
                  </a:lnTo>
                  <a:lnTo>
                    <a:pt x="455" y="167"/>
                  </a:lnTo>
                  <a:lnTo>
                    <a:pt x="460" y="181"/>
                  </a:lnTo>
                  <a:lnTo>
                    <a:pt x="464" y="194"/>
                  </a:lnTo>
                  <a:lnTo>
                    <a:pt x="468" y="207"/>
                  </a:lnTo>
                  <a:lnTo>
                    <a:pt x="472" y="221"/>
                  </a:lnTo>
                  <a:lnTo>
                    <a:pt x="475" y="237"/>
                  </a:lnTo>
                  <a:lnTo>
                    <a:pt x="477" y="250"/>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3"/>
                  </a:lnTo>
                  <a:lnTo>
                    <a:pt x="451" y="171"/>
                  </a:lnTo>
                  <a:lnTo>
                    <a:pt x="446" y="158"/>
                  </a:lnTo>
                  <a:lnTo>
                    <a:pt x="440" y="145"/>
                  </a:lnTo>
                  <a:lnTo>
                    <a:pt x="434" y="134"/>
                  </a:lnTo>
                  <a:lnTo>
                    <a:pt x="428" y="123"/>
                  </a:lnTo>
                  <a:lnTo>
                    <a:pt x="420" y="111"/>
                  </a:lnTo>
                  <a:lnTo>
                    <a:pt x="413" y="101"/>
                  </a:lnTo>
                  <a:lnTo>
                    <a:pt x="405" y="91"/>
                  </a:lnTo>
                  <a:lnTo>
                    <a:pt x="409" y="86"/>
                  </a:lnTo>
                  <a:close/>
                  <a:moveTo>
                    <a:pt x="479" y="296"/>
                  </a:moveTo>
                  <a:lnTo>
                    <a:pt x="479" y="311"/>
                  </a:lnTo>
                  <a:lnTo>
                    <a:pt x="478" y="326"/>
                  </a:lnTo>
                  <a:lnTo>
                    <a:pt x="477" y="340"/>
                  </a:lnTo>
                  <a:lnTo>
                    <a:pt x="475" y="356"/>
                  </a:lnTo>
                  <a:lnTo>
                    <a:pt x="472" y="369"/>
                  </a:lnTo>
                  <a:lnTo>
                    <a:pt x="468" y="383"/>
                  </a:lnTo>
                  <a:lnTo>
                    <a:pt x="464" y="397"/>
                  </a:lnTo>
                  <a:lnTo>
                    <a:pt x="460" y="411"/>
                  </a:lnTo>
                  <a:lnTo>
                    <a:pt x="455" y="424"/>
                  </a:lnTo>
                  <a:lnTo>
                    <a:pt x="450" y="437"/>
                  </a:lnTo>
                  <a:lnTo>
                    <a:pt x="445" y="449"/>
                  </a:lnTo>
                  <a:lnTo>
                    <a:pt x="438" y="462"/>
                  </a:lnTo>
                  <a:lnTo>
                    <a:pt x="432" y="473"/>
                  </a:lnTo>
                  <a:lnTo>
                    <a:pt x="425" y="485"/>
                  </a:lnTo>
                  <a:lnTo>
                    <a:pt x="417" y="495"/>
                  </a:lnTo>
                  <a:lnTo>
                    <a:pt x="409" y="505"/>
                  </a:lnTo>
                  <a:lnTo>
                    <a:pt x="405" y="501"/>
                  </a:lnTo>
                  <a:lnTo>
                    <a:pt x="413" y="491"/>
                  </a:lnTo>
                  <a:lnTo>
                    <a:pt x="420" y="480"/>
                  </a:lnTo>
                  <a:lnTo>
                    <a:pt x="428" y="469"/>
                  </a:lnTo>
                  <a:lnTo>
                    <a:pt x="434" y="458"/>
                  </a:lnTo>
                  <a:lnTo>
                    <a:pt x="440" y="445"/>
                  </a:lnTo>
                  <a:lnTo>
                    <a:pt x="446" y="434"/>
                  </a:lnTo>
                  <a:lnTo>
                    <a:pt x="451" y="421"/>
                  </a:lnTo>
                  <a:lnTo>
                    <a:pt x="455" y="409"/>
                  </a:lnTo>
                  <a:lnTo>
                    <a:pt x="459" y="395"/>
                  </a:lnTo>
                  <a:lnTo>
                    <a:pt x="463" y="382"/>
                  </a:lnTo>
                  <a:lnTo>
                    <a:pt x="466" y="368"/>
                  </a:lnTo>
                  <a:lnTo>
                    <a:pt x="470" y="354"/>
                  </a:lnTo>
                  <a:lnTo>
                    <a:pt x="472" y="340"/>
                  </a:lnTo>
                  <a:lnTo>
                    <a:pt x="473" y="325"/>
                  </a:lnTo>
                  <a:lnTo>
                    <a:pt x="474" y="311"/>
                  </a:lnTo>
                  <a:lnTo>
                    <a:pt x="474" y="296"/>
                  </a:lnTo>
                  <a:lnTo>
                    <a:pt x="479" y="296"/>
                  </a:lnTo>
                  <a:close/>
                  <a:moveTo>
                    <a:pt x="409" y="505"/>
                  </a:moveTo>
                  <a:lnTo>
                    <a:pt x="401" y="515"/>
                  </a:lnTo>
                  <a:lnTo>
                    <a:pt x="392" y="524"/>
                  </a:lnTo>
                  <a:lnTo>
                    <a:pt x="383" y="533"/>
                  </a:lnTo>
                  <a:lnTo>
                    <a:pt x="373" y="542"/>
                  </a:lnTo>
                  <a:lnTo>
                    <a:pt x="364" y="549"/>
                  </a:lnTo>
                  <a:lnTo>
                    <a:pt x="354" y="557"/>
                  </a:lnTo>
                  <a:lnTo>
                    <a:pt x="344" y="563"/>
                  </a:lnTo>
                  <a:lnTo>
                    <a:pt x="333" y="568"/>
                  </a:lnTo>
                  <a:lnTo>
                    <a:pt x="322" y="575"/>
                  </a:lnTo>
                  <a:lnTo>
                    <a:pt x="311" y="578"/>
                  </a:lnTo>
                  <a:lnTo>
                    <a:pt x="300" y="582"/>
                  </a:lnTo>
                  <a:lnTo>
                    <a:pt x="289" y="586"/>
                  </a:lnTo>
                  <a:lnTo>
                    <a:pt x="276" y="588"/>
                  </a:lnTo>
                  <a:lnTo>
                    <a:pt x="264" y="591"/>
                  </a:lnTo>
                  <a:lnTo>
                    <a:pt x="252" y="591"/>
                  </a:lnTo>
                  <a:lnTo>
                    <a:pt x="240" y="592"/>
                  </a:lnTo>
                  <a:lnTo>
                    <a:pt x="240" y="586"/>
                  </a:lnTo>
                  <a:lnTo>
                    <a:pt x="252" y="585"/>
                  </a:lnTo>
                  <a:lnTo>
                    <a:pt x="264" y="583"/>
                  </a:lnTo>
                  <a:lnTo>
                    <a:pt x="275" y="582"/>
                  </a:lnTo>
                  <a:lnTo>
                    <a:pt x="287" y="580"/>
                  </a:lnTo>
                  <a:lnTo>
                    <a:pt x="299" y="576"/>
                  </a:lnTo>
                  <a:lnTo>
                    <a:pt x="309" y="572"/>
                  </a:lnTo>
                  <a:lnTo>
                    <a:pt x="320" y="568"/>
                  </a:lnTo>
                  <a:lnTo>
                    <a:pt x="331" y="563"/>
                  </a:lnTo>
                  <a:lnTo>
                    <a:pt x="342" y="557"/>
                  </a:lnTo>
                  <a:lnTo>
                    <a:pt x="351" y="551"/>
                  </a:lnTo>
                  <a:lnTo>
                    <a:pt x="361" y="543"/>
                  </a:lnTo>
                  <a:lnTo>
                    <a:pt x="370" y="537"/>
                  </a:lnTo>
                  <a:lnTo>
                    <a:pt x="380" y="528"/>
                  </a:lnTo>
                  <a:lnTo>
                    <a:pt x="389" y="519"/>
                  </a:lnTo>
                  <a:lnTo>
                    <a:pt x="397" y="510"/>
                  </a:lnTo>
                  <a:lnTo>
                    <a:pt x="405" y="501"/>
                  </a:lnTo>
                  <a:lnTo>
                    <a:pt x="409" y="505"/>
                  </a:lnTo>
                  <a:close/>
                  <a:moveTo>
                    <a:pt x="240" y="592"/>
                  </a:moveTo>
                  <a:lnTo>
                    <a:pt x="227" y="591"/>
                  </a:lnTo>
                  <a:lnTo>
                    <a:pt x="215" y="591"/>
                  </a:lnTo>
                  <a:lnTo>
                    <a:pt x="204" y="588"/>
                  </a:lnTo>
                  <a:lnTo>
                    <a:pt x="192" y="586"/>
                  </a:lnTo>
                  <a:lnTo>
                    <a:pt x="180" y="582"/>
                  </a:lnTo>
                  <a:lnTo>
                    <a:pt x="169" y="578"/>
                  </a:lnTo>
                  <a:lnTo>
                    <a:pt x="158" y="575"/>
                  </a:lnTo>
                  <a:lnTo>
                    <a:pt x="147" y="568"/>
                  </a:lnTo>
                  <a:lnTo>
                    <a:pt x="136" y="563"/>
                  </a:lnTo>
                  <a:lnTo>
                    <a:pt x="126" y="557"/>
                  </a:lnTo>
                  <a:lnTo>
                    <a:pt x="116" y="549"/>
                  </a:lnTo>
                  <a:lnTo>
                    <a:pt x="107" y="542"/>
                  </a:lnTo>
                  <a:lnTo>
                    <a:pt x="97" y="533"/>
                  </a:lnTo>
                  <a:lnTo>
                    <a:pt x="88" y="524"/>
                  </a:lnTo>
                  <a:lnTo>
                    <a:pt x="79" y="515"/>
                  </a:lnTo>
                  <a:lnTo>
                    <a:pt x="71" y="505"/>
                  </a:lnTo>
                  <a:lnTo>
                    <a:pt x="75" y="501"/>
                  </a:lnTo>
                  <a:lnTo>
                    <a:pt x="83" y="510"/>
                  </a:lnTo>
                  <a:lnTo>
                    <a:pt x="91" y="519"/>
                  </a:lnTo>
                  <a:lnTo>
                    <a:pt x="100" y="528"/>
                  </a:lnTo>
                  <a:lnTo>
                    <a:pt x="109" y="537"/>
                  </a:lnTo>
                  <a:lnTo>
                    <a:pt x="119" y="543"/>
                  </a:lnTo>
                  <a:lnTo>
                    <a:pt x="128" y="551"/>
                  </a:lnTo>
                  <a:lnTo>
                    <a:pt x="138" y="557"/>
                  </a:lnTo>
                  <a:lnTo>
                    <a:pt x="149" y="563"/>
                  </a:lnTo>
                  <a:lnTo>
                    <a:pt x="160" y="568"/>
                  </a:lnTo>
                  <a:lnTo>
                    <a:pt x="170" y="572"/>
                  </a:lnTo>
                  <a:lnTo>
                    <a:pt x="181" y="576"/>
                  </a:lnTo>
                  <a:lnTo>
                    <a:pt x="193" y="580"/>
                  </a:lnTo>
                  <a:lnTo>
                    <a:pt x="205" y="582"/>
                  </a:lnTo>
                  <a:lnTo>
                    <a:pt x="216" y="583"/>
                  </a:lnTo>
                  <a:lnTo>
                    <a:pt x="228" y="585"/>
                  </a:lnTo>
                  <a:lnTo>
                    <a:pt x="240" y="586"/>
                  </a:lnTo>
                  <a:lnTo>
                    <a:pt x="240" y="592"/>
                  </a:lnTo>
                  <a:close/>
                  <a:moveTo>
                    <a:pt x="71" y="505"/>
                  </a:moveTo>
                  <a:lnTo>
                    <a:pt x="63" y="495"/>
                  </a:lnTo>
                  <a:lnTo>
                    <a:pt x="56" y="485"/>
                  </a:lnTo>
                  <a:lnTo>
                    <a:pt x="48" y="473"/>
                  </a:lnTo>
                  <a:lnTo>
                    <a:pt x="41" y="462"/>
                  </a:lnTo>
                  <a:lnTo>
                    <a:pt x="35" y="449"/>
                  </a:lnTo>
                  <a:lnTo>
                    <a:pt x="30" y="437"/>
                  </a:lnTo>
                  <a:lnTo>
                    <a:pt x="24" y="424"/>
                  </a:lnTo>
                  <a:lnTo>
                    <a:pt x="20" y="411"/>
                  </a:lnTo>
                  <a:lnTo>
                    <a:pt x="16" y="397"/>
                  </a:lnTo>
                  <a:lnTo>
                    <a:pt x="12" y="383"/>
                  </a:lnTo>
                  <a:lnTo>
                    <a:pt x="9" y="369"/>
                  </a:lnTo>
                  <a:lnTo>
                    <a:pt x="6" y="356"/>
                  </a:lnTo>
                  <a:lnTo>
                    <a:pt x="4" y="340"/>
                  </a:lnTo>
                  <a:lnTo>
                    <a:pt x="3" y="326"/>
                  </a:lnTo>
                  <a:lnTo>
                    <a:pt x="1" y="311"/>
                  </a:lnTo>
                  <a:lnTo>
                    <a:pt x="0" y="296"/>
                  </a:lnTo>
                  <a:lnTo>
                    <a:pt x="7" y="296"/>
                  </a:lnTo>
                  <a:lnTo>
                    <a:pt x="7" y="311"/>
                  </a:lnTo>
                  <a:lnTo>
                    <a:pt x="8" y="325"/>
                  </a:lnTo>
                  <a:lnTo>
                    <a:pt x="9" y="340"/>
                  </a:lnTo>
                  <a:lnTo>
                    <a:pt x="11" y="354"/>
                  </a:lnTo>
                  <a:lnTo>
                    <a:pt x="14" y="368"/>
                  </a:lnTo>
                  <a:lnTo>
                    <a:pt x="17" y="382"/>
                  </a:lnTo>
                  <a:lnTo>
                    <a:pt x="20" y="395"/>
                  </a:lnTo>
                  <a:lnTo>
                    <a:pt x="25" y="409"/>
                  </a:lnTo>
                  <a:lnTo>
                    <a:pt x="29" y="421"/>
                  </a:lnTo>
                  <a:lnTo>
                    <a:pt x="34" y="434"/>
                  </a:lnTo>
                  <a:lnTo>
                    <a:pt x="40" y="445"/>
                  </a:lnTo>
                  <a:lnTo>
                    <a:pt x="46" y="458"/>
                  </a:lnTo>
                  <a:lnTo>
                    <a:pt x="53" y="469"/>
                  </a:lnTo>
                  <a:lnTo>
                    <a:pt x="60" y="480"/>
                  </a:lnTo>
                  <a:lnTo>
                    <a:pt x="67" y="491"/>
                  </a:lnTo>
                  <a:lnTo>
                    <a:pt x="75" y="501"/>
                  </a:lnTo>
                  <a:lnTo>
                    <a:pt x="71" y="505"/>
                  </a:lnTo>
                  <a:close/>
                  <a:moveTo>
                    <a:pt x="0" y="296"/>
                  </a:moveTo>
                  <a:lnTo>
                    <a:pt x="1" y="281"/>
                  </a:lnTo>
                  <a:lnTo>
                    <a:pt x="3" y="266"/>
                  </a:lnTo>
                  <a:lnTo>
                    <a:pt x="4" y="250"/>
                  </a:lnTo>
                  <a:lnTo>
                    <a:pt x="6" y="237"/>
                  </a:lnTo>
                  <a:lnTo>
                    <a:pt x="9" y="221"/>
                  </a:lnTo>
                  <a:lnTo>
                    <a:pt x="12" y="207"/>
                  </a:lnTo>
                  <a:lnTo>
                    <a:pt x="16" y="194"/>
                  </a:lnTo>
                  <a:lnTo>
                    <a:pt x="20" y="181"/>
                  </a:lnTo>
                  <a:lnTo>
                    <a:pt x="24" y="167"/>
                  </a:lnTo>
                  <a:lnTo>
                    <a:pt x="30" y="154"/>
                  </a:lnTo>
                  <a:lnTo>
                    <a:pt x="35" y="142"/>
                  </a:lnTo>
                  <a:lnTo>
                    <a:pt x="41" y="130"/>
                  </a:lnTo>
                  <a:lnTo>
                    <a:pt x="48" y="119"/>
                  </a:lnTo>
                  <a:lnTo>
                    <a:pt x="56" y="107"/>
                  </a:lnTo>
                  <a:lnTo>
                    <a:pt x="63" y="96"/>
                  </a:lnTo>
                  <a:lnTo>
                    <a:pt x="71" y="86"/>
                  </a:lnTo>
                  <a:lnTo>
                    <a:pt x="75" y="91"/>
                  </a:lnTo>
                  <a:lnTo>
                    <a:pt x="67" y="101"/>
                  </a:lnTo>
                  <a:lnTo>
                    <a:pt x="60" y="111"/>
                  </a:lnTo>
                  <a:lnTo>
                    <a:pt x="53" y="123"/>
                  </a:lnTo>
                  <a:lnTo>
                    <a:pt x="46" y="134"/>
                  </a:lnTo>
                  <a:lnTo>
                    <a:pt x="40" y="145"/>
                  </a:lnTo>
                  <a:lnTo>
                    <a:pt x="34" y="158"/>
                  </a:lnTo>
                  <a:lnTo>
                    <a:pt x="29" y="171"/>
                  </a:lnTo>
                  <a:lnTo>
                    <a:pt x="25" y="183"/>
                  </a:lnTo>
                  <a:lnTo>
                    <a:pt x="20" y="196"/>
                  </a:lnTo>
                  <a:lnTo>
                    <a:pt x="17" y="210"/>
                  </a:lnTo>
                  <a:lnTo>
                    <a:pt x="14" y="224"/>
                  </a:lnTo>
                  <a:lnTo>
                    <a:pt x="11" y="238"/>
                  </a:lnTo>
                  <a:lnTo>
                    <a:pt x="9" y="252"/>
                  </a:lnTo>
                  <a:lnTo>
                    <a:pt x="8" y="266"/>
                  </a:lnTo>
                  <a:lnTo>
                    <a:pt x="7" y="281"/>
                  </a:lnTo>
                  <a:lnTo>
                    <a:pt x="7" y="296"/>
                  </a:lnTo>
                  <a:lnTo>
                    <a:pt x="0" y="296"/>
                  </a:lnTo>
                  <a:close/>
                  <a:moveTo>
                    <a:pt x="71" y="86"/>
                  </a:moveTo>
                  <a:lnTo>
                    <a:pt x="79" y="77"/>
                  </a:lnTo>
                  <a:lnTo>
                    <a:pt x="88" y="67"/>
                  </a:lnTo>
                  <a:lnTo>
                    <a:pt x="97" y="58"/>
                  </a:lnTo>
                  <a:lnTo>
                    <a:pt x="107" y="50"/>
                  </a:lnTo>
                  <a:lnTo>
                    <a:pt x="116" y="43"/>
                  </a:lnTo>
                  <a:lnTo>
                    <a:pt x="126" y="35"/>
                  </a:lnTo>
                  <a:lnTo>
                    <a:pt x="136" y="29"/>
                  </a:lnTo>
                  <a:lnTo>
                    <a:pt x="147" y="23"/>
                  </a:lnTo>
                  <a:lnTo>
                    <a:pt x="158" y="18"/>
                  </a:lnTo>
                  <a:lnTo>
                    <a:pt x="169" y="12"/>
                  </a:lnTo>
                  <a:lnTo>
                    <a:pt x="180" y="9"/>
                  </a:lnTo>
                  <a:lnTo>
                    <a:pt x="192" y="6"/>
                  </a:lnTo>
                  <a:lnTo>
                    <a:pt x="204" y="2"/>
                  </a:lnTo>
                  <a:lnTo>
                    <a:pt x="215" y="1"/>
                  </a:lnTo>
                  <a:lnTo>
                    <a:pt x="227" y="0"/>
                  </a:lnTo>
                  <a:lnTo>
                    <a:pt x="240" y="0"/>
                  </a:lnTo>
                  <a:lnTo>
                    <a:pt x="240" y="6"/>
                  </a:lnTo>
                  <a:lnTo>
                    <a:pt x="228" y="6"/>
                  </a:lnTo>
                  <a:lnTo>
                    <a:pt x="216" y="7"/>
                  </a:lnTo>
                  <a:lnTo>
                    <a:pt x="205" y="10"/>
                  </a:lnTo>
                  <a:lnTo>
                    <a:pt x="193" y="12"/>
                  </a:lnTo>
                  <a:lnTo>
                    <a:pt x="181" y="15"/>
                  </a:lnTo>
                  <a:lnTo>
                    <a:pt x="170" y="19"/>
                  </a:lnTo>
                  <a:lnTo>
                    <a:pt x="160" y="24"/>
                  </a:lnTo>
                  <a:lnTo>
                    <a:pt x="149" y="29"/>
                  </a:lnTo>
                  <a:lnTo>
                    <a:pt x="138" y="35"/>
                  </a:lnTo>
                  <a:lnTo>
                    <a:pt x="128" y="42"/>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129"/>
            <p:cNvSpPr/>
            <p:nvPr/>
          </p:nvSpPr>
          <p:spPr bwMode="auto">
            <a:xfrm>
              <a:off x="6858000" y="2170113"/>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0"/>
                  </a:lnTo>
                  <a:lnTo>
                    <a:pt x="260" y="1"/>
                  </a:lnTo>
                  <a:lnTo>
                    <a:pt x="272" y="2"/>
                  </a:lnTo>
                  <a:lnTo>
                    <a:pt x="284" y="6"/>
                  </a:lnTo>
                  <a:lnTo>
                    <a:pt x="295" y="9"/>
                  </a:lnTo>
                  <a:lnTo>
                    <a:pt x="306" y="12"/>
                  </a:lnTo>
                  <a:lnTo>
                    <a:pt x="317" y="17"/>
                  </a:lnTo>
                  <a:lnTo>
                    <a:pt x="328" y="22"/>
                  </a:lnTo>
                  <a:lnTo>
                    <a:pt x="339" y="29"/>
                  </a:lnTo>
                  <a:lnTo>
                    <a:pt x="349" y="35"/>
                  </a:lnTo>
                  <a:lnTo>
                    <a:pt x="358" y="41"/>
                  </a:lnTo>
                  <a:lnTo>
                    <a:pt x="368" y="49"/>
                  </a:lnTo>
                  <a:lnTo>
                    <a:pt x="378" y="58"/>
                  </a:lnTo>
                  <a:lnTo>
                    <a:pt x="387" y="67"/>
                  </a:lnTo>
                  <a:lnTo>
                    <a:pt x="395" y="76"/>
                  </a:lnTo>
                  <a:lnTo>
                    <a:pt x="403" y="86"/>
                  </a:lnTo>
                  <a:lnTo>
                    <a:pt x="411" y="96"/>
                  </a:lnTo>
                  <a:lnTo>
                    <a:pt x="418" y="106"/>
                  </a:lnTo>
                  <a:lnTo>
                    <a:pt x="426" y="117"/>
                  </a:lnTo>
                  <a:lnTo>
                    <a:pt x="432" y="129"/>
                  </a:lnTo>
                  <a:lnTo>
                    <a:pt x="438" y="140"/>
                  </a:lnTo>
                  <a:lnTo>
                    <a:pt x="444" y="153"/>
                  </a:lnTo>
                  <a:lnTo>
                    <a:pt x="449" y="165"/>
                  </a:lnTo>
                  <a:lnTo>
                    <a:pt x="454" y="178"/>
                  </a:lnTo>
                  <a:lnTo>
                    <a:pt x="458" y="192"/>
                  </a:lnTo>
                  <a:lnTo>
                    <a:pt x="461" y="205"/>
                  </a:lnTo>
                  <a:lnTo>
                    <a:pt x="466" y="219"/>
                  </a:lnTo>
                  <a:lnTo>
                    <a:pt x="468" y="234"/>
                  </a:lnTo>
                  <a:lnTo>
                    <a:pt x="470" y="248"/>
                  </a:lnTo>
                  <a:lnTo>
                    <a:pt x="472" y="263"/>
                  </a:lnTo>
                  <a:lnTo>
                    <a:pt x="472" y="277"/>
                  </a:lnTo>
                  <a:lnTo>
                    <a:pt x="473" y="292"/>
                  </a:lnTo>
                  <a:lnTo>
                    <a:pt x="472" y="307"/>
                  </a:lnTo>
                  <a:lnTo>
                    <a:pt x="472" y="322"/>
                  </a:lnTo>
                  <a:lnTo>
                    <a:pt x="470" y="336"/>
                  </a:lnTo>
                  <a:lnTo>
                    <a:pt x="468" y="352"/>
                  </a:lnTo>
                  <a:lnTo>
                    <a:pt x="466" y="366"/>
                  </a:lnTo>
                  <a:lnTo>
                    <a:pt x="461" y="379"/>
                  </a:lnTo>
                  <a:lnTo>
                    <a:pt x="458" y="393"/>
                  </a:lnTo>
                  <a:lnTo>
                    <a:pt x="454" y="406"/>
                  </a:lnTo>
                  <a:lnTo>
                    <a:pt x="449" y="420"/>
                  </a:lnTo>
                  <a:lnTo>
                    <a:pt x="444" y="433"/>
                  </a:lnTo>
                  <a:lnTo>
                    <a:pt x="438" y="444"/>
                  </a:lnTo>
                  <a:lnTo>
                    <a:pt x="432" y="457"/>
                  </a:lnTo>
                  <a:lnTo>
                    <a:pt x="426" y="468"/>
                  </a:lnTo>
                  <a:lnTo>
                    <a:pt x="418" y="478"/>
                  </a:lnTo>
                  <a:lnTo>
                    <a:pt x="411" y="490"/>
                  </a:lnTo>
                  <a:lnTo>
                    <a:pt x="403" y="500"/>
                  </a:lnTo>
                  <a:lnTo>
                    <a:pt x="395" y="510"/>
                  </a:lnTo>
                  <a:lnTo>
                    <a:pt x="387" y="519"/>
                  </a:lnTo>
                  <a:lnTo>
                    <a:pt x="378" y="528"/>
                  </a:lnTo>
                  <a:lnTo>
                    <a:pt x="368" y="535"/>
                  </a:lnTo>
                  <a:lnTo>
                    <a:pt x="358" y="543"/>
                  </a:lnTo>
                  <a:lnTo>
                    <a:pt x="349" y="550"/>
                  </a:lnTo>
                  <a:lnTo>
                    <a:pt x="339" y="557"/>
                  </a:lnTo>
                  <a:lnTo>
                    <a:pt x="328" y="562"/>
                  </a:lnTo>
                  <a:lnTo>
                    <a:pt x="317" y="568"/>
                  </a:lnTo>
                  <a:lnTo>
                    <a:pt x="306" y="572"/>
                  </a:lnTo>
                  <a:lnTo>
                    <a:pt x="295" y="576"/>
                  </a:lnTo>
                  <a:lnTo>
                    <a:pt x="284" y="579"/>
                  </a:lnTo>
                  <a:lnTo>
                    <a:pt x="272" y="582"/>
                  </a:lnTo>
                  <a:lnTo>
                    <a:pt x="260" y="583"/>
                  </a:lnTo>
                  <a:lnTo>
                    <a:pt x="248" y="585"/>
                  </a:lnTo>
                  <a:lnTo>
                    <a:pt x="236" y="586"/>
                  </a:lnTo>
                  <a:lnTo>
                    <a:pt x="223" y="585"/>
                  </a:lnTo>
                  <a:lnTo>
                    <a:pt x="212" y="583"/>
                  </a:lnTo>
                  <a:lnTo>
                    <a:pt x="200" y="582"/>
                  </a:lnTo>
                  <a:lnTo>
                    <a:pt x="189" y="579"/>
                  </a:lnTo>
                  <a:lnTo>
                    <a:pt x="177" y="576"/>
                  </a:lnTo>
                  <a:lnTo>
                    <a:pt x="166" y="572"/>
                  </a:lnTo>
                  <a:lnTo>
                    <a:pt x="155" y="568"/>
                  </a:lnTo>
                  <a:lnTo>
                    <a:pt x="144" y="562"/>
                  </a:lnTo>
                  <a:lnTo>
                    <a:pt x="133" y="557"/>
                  </a:lnTo>
                  <a:lnTo>
                    <a:pt x="123" y="550"/>
                  </a:lnTo>
                  <a:lnTo>
                    <a:pt x="113" y="543"/>
                  </a:lnTo>
                  <a:lnTo>
                    <a:pt x="104" y="535"/>
                  </a:lnTo>
                  <a:lnTo>
                    <a:pt x="95" y="528"/>
                  </a:lnTo>
                  <a:lnTo>
                    <a:pt x="85" y="519"/>
                  </a:lnTo>
                  <a:lnTo>
                    <a:pt x="77" y="510"/>
                  </a:lnTo>
                  <a:lnTo>
                    <a:pt x="69" y="500"/>
                  </a:lnTo>
                  <a:lnTo>
                    <a:pt x="61" y="490"/>
                  </a:lnTo>
                  <a:lnTo>
                    <a:pt x="54" y="478"/>
                  </a:lnTo>
                  <a:lnTo>
                    <a:pt x="47" y="468"/>
                  </a:lnTo>
                  <a:lnTo>
                    <a:pt x="39" y="457"/>
                  </a:lnTo>
                  <a:lnTo>
                    <a:pt x="33" y="444"/>
                  </a:lnTo>
                  <a:lnTo>
                    <a:pt x="28" y="433"/>
                  </a:lnTo>
                  <a:lnTo>
                    <a:pt x="23" y="420"/>
                  </a:lnTo>
                  <a:lnTo>
                    <a:pt x="18" y="406"/>
                  </a:lnTo>
                  <a:lnTo>
                    <a:pt x="14" y="393"/>
                  </a:lnTo>
                  <a:lnTo>
                    <a:pt x="10" y="379"/>
                  </a:lnTo>
                  <a:lnTo>
                    <a:pt x="7" y="366"/>
                  </a:lnTo>
                  <a:lnTo>
                    <a:pt x="5" y="352"/>
                  </a:lnTo>
                  <a:lnTo>
                    <a:pt x="3" y="336"/>
                  </a:lnTo>
                  <a:lnTo>
                    <a:pt x="1" y="322"/>
                  </a:lnTo>
                  <a:lnTo>
                    <a:pt x="0" y="307"/>
                  </a:lnTo>
                  <a:lnTo>
                    <a:pt x="0" y="292"/>
                  </a:lnTo>
                  <a:lnTo>
                    <a:pt x="0" y="277"/>
                  </a:lnTo>
                  <a:lnTo>
                    <a:pt x="1" y="263"/>
                  </a:lnTo>
                  <a:lnTo>
                    <a:pt x="3" y="248"/>
                  </a:lnTo>
                  <a:lnTo>
                    <a:pt x="5" y="234"/>
                  </a:lnTo>
                  <a:lnTo>
                    <a:pt x="7" y="219"/>
                  </a:lnTo>
                  <a:lnTo>
                    <a:pt x="10" y="205"/>
                  </a:lnTo>
                  <a:lnTo>
                    <a:pt x="14" y="192"/>
                  </a:lnTo>
                  <a:lnTo>
                    <a:pt x="18" y="178"/>
                  </a:lnTo>
                  <a:lnTo>
                    <a:pt x="23" y="165"/>
                  </a:lnTo>
                  <a:lnTo>
                    <a:pt x="28" y="153"/>
                  </a:lnTo>
                  <a:lnTo>
                    <a:pt x="33" y="140"/>
                  </a:lnTo>
                  <a:lnTo>
                    <a:pt x="39" y="129"/>
                  </a:lnTo>
                  <a:lnTo>
                    <a:pt x="47" y="117"/>
                  </a:lnTo>
                  <a:lnTo>
                    <a:pt x="54" y="106"/>
                  </a:lnTo>
                  <a:lnTo>
                    <a:pt x="61" y="96"/>
                  </a:lnTo>
                  <a:lnTo>
                    <a:pt x="69" y="86"/>
                  </a:lnTo>
                  <a:lnTo>
                    <a:pt x="77" y="76"/>
                  </a:lnTo>
                  <a:lnTo>
                    <a:pt x="85" y="67"/>
                  </a:lnTo>
                  <a:lnTo>
                    <a:pt x="95" y="58"/>
                  </a:lnTo>
                  <a:lnTo>
                    <a:pt x="104" y="49"/>
                  </a:lnTo>
                  <a:lnTo>
                    <a:pt x="113" y="41"/>
                  </a:lnTo>
                  <a:lnTo>
                    <a:pt x="123" y="35"/>
                  </a:lnTo>
                  <a:lnTo>
                    <a:pt x="133" y="29"/>
                  </a:lnTo>
                  <a:lnTo>
                    <a:pt x="144" y="22"/>
                  </a:lnTo>
                  <a:lnTo>
                    <a:pt x="155" y="17"/>
                  </a:lnTo>
                  <a:lnTo>
                    <a:pt x="166" y="12"/>
                  </a:lnTo>
                  <a:lnTo>
                    <a:pt x="177" y="9"/>
                  </a:lnTo>
                  <a:lnTo>
                    <a:pt x="189" y="6"/>
                  </a:lnTo>
                  <a:lnTo>
                    <a:pt x="200" y="2"/>
                  </a:lnTo>
                  <a:lnTo>
                    <a:pt x="212" y="1"/>
                  </a:lnTo>
                  <a:lnTo>
                    <a:pt x="223" y="0"/>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130"/>
            <p:cNvSpPr>
              <a:spLocks noEditPoints="1"/>
            </p:cNvSpPr>
            <p:nvPr/>
          </p:nvSpPr>
          <p:spPr bwMode="auto">
            <a:xfrm>
              <a:off x="6854825" y="2168525"/>
              <a:ext cx="254000" cy="195263"/>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1"/>
                  </a:lnTo>
                  <a:lnTo>
                    <a:pt x="264" y="1"/>
                  </a:lnTo>
                  <a:lnTo>
                    <a:pt x="276" y="4"/>
                  </a:lnTo>
                  <a:lnTo>
                    <a:pt x="289" y="6"/>
                  </a:lnTo>
                  <a:lnTo>
                    <a:pt x="300" y="10"/>
                  </a:lnTo>
                  <a:lnTo>
                    <a:pt x="311" y="14"/>
                  </a:lnTo>
                  <a:lnTo>
                    <a:pt x="322" y="18"/>
                  </a:lnTo>
                  <a:lnTo>
                    <a:pt x="333" y="24"/>
                  </a:lnTo>
                  <a:lnTo>
                    <a:pt x="344" y="29"/>
                  </a:lnTo>
                  <a:lnTo>
                    <a:pt x="354" y="35"/>
                  </a:lnTo>
                  <a:lnTo>
                    <a:pt x="364" y="43"/>
                  </a:lnTo>
                  <a:lnTo>
                    <a:pt x="373" y="50"/>
                  </a:lnTo>
                  <a:lnTo>
                    <a:pt x="383" y="59"/>
                  </a:lnTo>
                  <a:lnTo>
                    <a:pt x="392" y="68"/>
                  </a:lnTo>
                  <a:lnTo>
                    <a:pt x="401" y="77"/>
                  </a:lnTo>
                  <a:lnTo>
                    <a:pt x="409" y="87"/>
                  </a:lnTo>
                  <a:lnTo>
                    <a:pt x="405" y="91"/>
                  </a:lnTo>
                  <a:lnTo>
                    <a:pt x="397" y="82"/>
                  </a:lnTo>
                  <a:lnTo>
                    <a:pt x="389" y="73"/>
                  </a:lnTo>
                  <a:lnTo>
                    <a:pt x="380" y="64"/>
                  </a:lnTo>
                  <a:lnTo>
                    <a:pt x="370" y="56"/>
                  </a:lnTo>
                  <a:lnTo>
                    <a:pt x="361" y="49"/>
                  </a:lnTo>
                  <a:lnTo>
                    <a:pt x="351" y="42"/>
                  </a:lnTo>
                  <a:lnTo>
                    <a:pt x="342" y="35"/>
                  </a:lnTo>
                  <a:lnTo>
                    <a:pt x="331" y="29"/>
                  </a:lnTo>
                  <a:lnTo>
                    <a:pt x="320" y="24"/>
                  </a:lnTo>
                  <a:lnTo>
                    <a:pt x="309" y="20"/>
                  </a:lnTo>
                  <a:lnTo>
                    <a:pt x="299" y="16"/>
                  </a:lnTo>
                  <a:lnTo>
                    <a:pt x="287" y="13"/>
                  </a:lnTo>
                  <a:lnTo>
                    <a:pt x="275" y="10"/>
                  </a:lnTo>
                  <a:lnTo>
                    <a:pt x="264" y="9"/>
                  </a:lnTo>
                  <a:lnTo>
                    <a:pt x="252" y="7"/>
                  </a:lnTo>
                  <a:lnTo>
                    <a:pt x="240" y="6"/>
                  </a:lnTo>
                  <a:lnTo>
                    <a:pt x="240" y="0"/>
                  </a:lnTo>
                  <a:close/>
                  <a:moveTo>
                    <a:pt x="409" y="87"/>
                  </a:moveTo>
                  <a:lnTo>
                    <a:pt x="417" y="97"/>
                  </a:lnTo>
                  <a:lnTo>
                    <a:pt x="425" y="107"/>
                  </a:lnTo>
                  <a:lnTo>
                    <a:pt x="432" y="119"/>
                  </a:lnTo>
                  <a:lnTo>
                    <a:pt x="438" y="130"/>
                  </a:lnTo>
                  <a:lnTo>
                    <a:pt x="445" y="143"/>
                  </a:lnTo>
                  <a:lnTo>
                    <a:pt x="450" y="156"/>
                  </a:lnTo>
                  <a:lnTo>
                    <a:pt x="455" y="168"/>
                  </a:lnTo>
                  <a:lnTo>
                    <a:pt x="460" y="181"/>
                  </a:lnTo>
                  <a:lnTo>
                    <a:pt x="464" y="195"/>
                  </a:lnTo>
                  <a:lnTo>
                    <a:pt x="468" y="209"/>
                  </a:lnTo>
                  <a:lnTo>
                    <a:pt x="472" y="223"/>
                  </a:lnTo>
                  <a:lnTo>
                    <a:pt x="475" y="237"/>
                  </a:lnTo>
                  <a:lnTo>
                    <a:pt x="477" y="252"/>
                  </a:lnTo>
                  <a:lnTo>
                    <a:pt x="478" y="266"/>
                  </a:lnTo>
                  <a:lnTo>
                    <a:pt x="479" y="281"/>
                  </a:lnTo>
                  <a:lnTo>
                    <a:pt x="479" y="296"/>
                  </a:lnTo>
                  <a:lnTo>
                    <a:pt x="474" y="296"/>
                  </a:lnTo>
                  <a:lnTo>
                    <a:pt x="474" y="281"/>
                  </a:lnTo>
                  <a:lnTo>
                    <a:pt x="473" y="267"/>
                  </a:lnTo>
                  <a:lnTo>
                    <a:pt x="472" y="252"/>
                  </a:lnTo>
                  <a:lnTo>
                    <a:pt x="470" y="238"/>
                  </a:lnTo>
                  <a:lnTo>
                    <a:pt x="466" y="224"/>
                  </a:lnTo>
                  <a:lnTo>
                    <a:pt x="463" y="210"/>
                  </a:lnTo>
                  <a:lnTo>
                    <a:pt x="459" y="197"/>
                  </a:lnTo>
                  <a:lnTo>
                    <a:pt x="455" y="183"/>
                  </a:lnTo>
                  <a:lnTo>
                    <a:pt x="451" y="171"/>
                  </a:lnTo>
                  <a:lnTo>
                    <a:pt x="446" y="158"/>
                  </a:lnTo>
                  <a:lnTo>
                    <a:pt x="440" y="147"/>
                  </a:lnTo>
                  <a:lnTo>
                    <a:pt x="434" y="134"/>
                  </a:lnTo>
                  <a:lnTo>
                    <a:pt x="428" y="123"/>
                  </a:lnTo>
                  <a:lnTo>
                    <a:pt x="420" y="113"/>
                  </a:lnTo>
                  <a:lnTo>
                    <a:pt x="413" y="101"/>
                  </a:lnTo>
                  <a:lnTo>
                    <a:pt x="405" y="91"/>
                  </a:lnTo>
                  <a:lnTo>
                    <a:pt x="409" y="87"/>
                  </a:lnTo>
                  <a:close/>
                  <a:moveTo>
                    <a:pt x="479" y="296"/>
                  </a:moveTo>
                  <a:lnTo>
                    <a:pt x="479" y="311"/>
                  </a:lnTo>
                  <a:lnTo>
                    <a:pt x="478" y="326"/>
                  </a:lnTo>
                  <a:lnTo>
                    <a:pt x="477" y="342"/>
                  </a:lnTo>
                  <a:lnTo>
                    <a:pt x="475" y="356"/>
                  </a:lnTo>
                  <a:lnTo>
                    <a:pt x="472" y="371"/>
                  </a:lnTo>
                  <a:lnTo>
                    <a:pt x="468" y="385"/>
                  </a:lnTo>
                  <a:lnTo>
                    <a:pt x="464" y="399"/>
                  </a:lnTo>
                  <a:lnTo>
                    <a:pt x="460" y="411"/>
                  </a:lnTo>
                  <a:lnTo>
                    <a:pt x="455" y="425"/>
                  </a:lnTo>
                  <a:lnTo>
                    <a:pt x="450" y="438"/>
                  </a:lnTo>
                  <a:lnTo>
                    <a:pt x="445" y="451"/>
                  </a:lnTo>
                  <a:lnTo>
                    <a:pt x="438" y="462"/>
                  </a:lnTo>
                  <a:lnTo>
                    <a:pt x="432" y="473"/>
                  </a:lnTo>
                  <a:lnTo>
                    <a:pt x="425" y="485"/>
                  </a:lnTo>
                  <a:lnTo>
                    <a:pt x="417" y="496"/>
                  </a:lnTo>
                  <a:lnTo>
                    <a:pt x="409" y="506"/>
                  </a:lnTo>
                  <a:lnTo>
                    <a:pt x="405" y="501"/>
                  </a:lnTo>
                  <a:lnTo>
                    <a:pt x="413" y="491"/>
                  </a:lnTo>
                  <a:lnTo>
                    <a:pt x="420" y="481"/>
                  </a:lnTo>
                  <a:lnTo>
                    <a:pt x="428" y="470"/>
                  </a:lnTo>
                  <a:lnTo>
                    <a:pt x="434" y="458"/>
                  </a:lnTo>
                  <a:lnTo>
                    <a:pt x="440" y="447"/>
                  </a:lnTo>
                  <a:lnTo>
                    <a:pt x="446" y="434"/>
                  </a:lnTo>
                  <a:lnTo>
                    <a:pt x="451" y="421"/>
                  </a:lnTo>
                  <a:lnTo>
                    <a:pt x="455" y="409"/>
                  </a:lnTo>
                  <a:lnTo>
                    <a:pt x="459" y="396"/>
                  </a:lnTo>
                  <a:lnTo>
                    <a:pt x="463" y="382"/>
                  </a:lnTo>
                  <a:lnTo>
                    <a:pt x="466" y="368"/>
                  </a:lnTo>
                  <a:lnTo>
                    <a:pt x="470" y="354"/>
                  </a:lnTo>
                  <a:lnTo>
                    <a:pt x="472" y="340"/>
                  </a:lnTo>
                  <a:lnTo>
                    <a:pt x="473" y="326"/>
                  </a:lnTo>
                  <a:lnTo>
                    <a:pt x="474" y="311"/>
                  </a:lnTo>
                  <a:lnTo>
                    <a:pt x="474" y="296"/>
                  </a:lnTo>
                  <a:lnTo>
                    <a:pt x="479" y="296"/>
                  </a:lnTo>
                  <a:close/>
                  <a:moveTo>
                    <a:pt x="409" y="506"/>
                  </a:moveTo>
                  <a:lnTo>
                    <a:pt x="401" y="515"/>
                  </a:lnTo>
                  <a:lnTo>
                    <a:pt x="392" y="525"/>
                  </a:lnTo>
                  <a:lnTo>
                    <a:pt x="383" y="534"/>
                  </a:lnTo>
                  <a:lnTo>
                    <a:pt x="373" y="542"/>
                  </a:lnTo>
                  <a:lnTo>
                    <a:pt x="364" y="549"/>
                  </a:lnTo>
                  <a:lnTo>
                    <a:pt x="354" y="557"/>
                  </a:lnTo>
                  <a:lnTo>
                    <a:pt x="344" y="563"/>
                  </a:lnTo>
                  <a:lnTo>
                    <a:pt x="333" y="570"/>
                  </a:lnTo>
                  <a:lnTo>
                    <a:pt x="322" y="575"/>
                  </a:lnTo>
                  <a:lnTo>
                    <a:pt x="311" y="580"/>
                  </a:lnTo>
                  <a:lnTo>
                    <a:pt x="300" y="583"/>
                  </a:lnTo>
                  <a:lnTo>
                    <a:pt x="289" y="586"/>
                  </a:lnTo>
                  <a:lnTo>
                    <a:pt x="276" y="590"/>
                  </a:lnTo>
                  <a:lnTo>
                    <a:pt x="264" y="591"/>
                  </a:lnTo>
                  <a:lnTo>
                    <a:pt x="252" y="592"/>
                  </a:lnTo>
                  <a:lnTo>
                    <a:pt x="240" y="592"/>
                  </a:lnTo>
                  <a:lnTo>
                    <a:pt x="240" y="586"/>
                  </a:lnTo>
                  <a:lnTo>
                    <a:pt x="252" y="586"/>
                  </a:lnTo>
                  <a:lnTo>
                    <a:pt x="264" y="585"/>
                  </a:lnTo>
                  <a:lnTo>
                    <a:pt x="275" y="582"/>
                  </a:lnTo>
                  <a:lnTo>
                    <a:pt x="287" y="580"/>
                  </a:lnTo>
                  <a:lnTo>
                    <a:pt x="299" y="577"/>
                  </a:lnTo>
                  <a:lnTo>
                    <a:pt x="309" y="573"/>
                  </a:lnTo>
                  <a:lnTo>
                    <a:pt x="320" y="568"/>
                  </a:lnTo>
                  <a:lnTo>
                    <a:pt x="331" y="563"/>
                  </a:lnTo>
                  <a:lnTo>
                    <a:pt x="342" y="557"/>
                  </a:lnTo>
                  <a:lnTo>
                    <a:pt x="351" y="551"/>
                  </a:lnTo>
                  <a:lnTo>
                    <a:pt x="361" y="544"/>
                  </a:lnTo>
                  <a:lnTo>
                    <a:pt x="370" y="537"/>
                  </a:lnTo>
                  <a:lnTo>
                    <a:pt x="380" y="529"/>
                  </a:lnTo>
                  <a:lnTo>
                    <a:pt x="389" y="520"/>
                  </a:lnTo>
                  <a:lnTo>
                    <a:pt x="397" y="511"/>
                  </a:lnTo>
                  <a:lnTo>
                    <a:pt x="405" y="501"/>
                  </a:lnTo>
                  <a:lnTo>
                    <a:pt x="409" y="506"/>
                  </a:lnTo>
                  <a:close/>
                  <a:moveTo>
                    <a:pt x="240" y="592"/>
                  </a:moveTo>
                  <a:lnTo>
                    <a:pt x="227" y="592"/>
                  </a:lnTo>
                  <a:lnTo>
                    <a:pt x="215" y="591"/>
                  </a:lnTo>
                  <a:lnTo>
                    <a:pt x="204" y="590"/>
                  </a:lnTo>
                  <a:lnTo>
                    <a:pt x="192" y="586"/>
                  </a:lnTo>
                  <a:lnTo>
                    <a:pt x="180" y="583"/>
                  </a:lnTo>
                  <a:lnTo>
                    <a:pt x="169" y="580"/>
                  </a:lnTo>
                  <a:lnTo>
                    <a:pt x="158" y="575"/>
                  </a:lnTo>
                  <a:lnTo>
                    <a:pt x="147" y="570"/>
                  </a:lnTo>
                  <a:lnTo>
                    <a:pt x="136" y="563"/>
                  </a:lnTo>
                  <a:lnTo>
                    <a:pt x="126" y="557"/>
                  </a:lnTo>
                  <a:lnTo>
                    <a:pt x="116" y="549"/>
                  </a:lnTo>
                  <a:lnTo>
                    <a:pt x="107" y="542"/>
                  </a:lnTo>
                  <a:lnTo>
                    <a:pt x="97" y="534"/>
                  </a:lnTo>
                  <a:lnTo>
                    <a:pt x="88" y="525"/>
                  </a:lnTo>
                  <a:lnTo>
                    <a:pt x="79" y="515"/>
                  </a:lnTo>
                  <a:lnTo>
                    <a:pt x="71" y="506"/>
                  </a:lnTo>
                  <a:lnTo>
                    <a:pt x="75" y="501"/>
                  </a:lnTo>
                  <a:lnTo>
                    <a:pt x="83" y="511"/>
                  </a:lnTo>
                  <a:lnTo>
                    <a:pt x="91" y="520"/>
                  </a:lnTo>
                  <a:lnTo>
                    <a:pt x="100" y="529"/>
                  </a:lnTo>
                  <a:lnTo>
                    <a:pt x="109" y="537"/>
                  </a:lnTo>
                  <a:lnTo>
                    <a:pt x="119" y="544"/>
                  </a:lnTo>
                  <a:lnTo>
                    <a:pt x="128" y="551"/>
                  </a:lnTo>
                  <a:lnTo>
                    <a:pt x="138" y="557"/>
                  </a:lnTo>
                  <a:lnTo>
                    <a:pt x="149" y="563"/>
                  </a:lnTo>
                  <a:lnTo>
                    <a:pt x="160" y="568"/>
                  </a:lnTo>
                  <a:lnTo>
                    <a:pt x="170" y="573"/>
                  </a:lnTo>
                  <a:lnTo>
                    <a:pt x="181" y="577"/>
                  </a:lnTo>
                  <a:lnTo>
                    <a:pt x="193" y="580"/>
                  </a:lnTo>
                  <a:lnTo>
                    <a:pt x="205" y="582"/>
                  </a:lnTo>
                  <a:lnTo>
                    <a:pt x="216" y="585"/>
                  </a:lnTo>
                  <a:lnTo>
                    <a:pt x="228" y="586"/>
                  </a:lnTo>
                  <a:lnTo>
                    <a:pt x="240" y="586"/>
                  </a:lnTo>
                  <a:lnTo>
                    <a:pt x="240" y="592"/>
                  </a:lnTo>
                  <a:close/>
                  <a:moveTo>
                    <a:pt x="71" y="506"/>
                  </a:moveTo>
                  <a:lnTo>
                    <a:pt x="63" y="496"/>
                  </a:lnTo>
                  <a:lnTo>
                    <a:pt x="56" y="485"/>
                  </a:lnTo>
                  <a:lnTo>
                    <a:pt x="48" y="473"/>
                  </a:lnTo>
                  <a:lnTo>
                    <a:pt x="41" y="462"/>
                  </a:lnTo>
                  <a:lnTo>
                    <a:pt x="35" y="451"/>
                  </a:lnTo>
                  <a:lnTo>
                    <a:pt x="30" y="438"/>
                  </a:lnTo>
                  <a:lnTo>
                    <a:pt x="24" y="425"/>
                  </a:lnTo>
                  <a:lnTo>
                    <a:pt x="20" y="411"/>
                  </a:lnTo>
                  <a:lnTo>
                    <a:pt x="16" y="399"/>
                  </a:lnTo>
                  <a:lnTo>
                    <a:pt x="12" y="385"/>
                  </a:lnTo>
                  <a:lnTo>
                    <a:pt x="9" y="371"/>
                  </a:lnTo>
                  <a:lnTo>
                    <a:pt x="6" y="356"/>
                  </a:lnTo>
                  <a:lnTo>
                    <a:pt x="4" y="342"/>
                  </a:lnTo>
                  <a:lnTo>
                    <a:pt x="3" y="326"/>
                  </a:lnTo>
                  <a:lnTo>
                    <a:pt x="1" y="311"/>
                  </a:lnTo>
                  <a:lnTo>
                    <a:pt x="0" y="296"/>
                  </a:lnTo>
                  <a:lnTo>
                    <a:pt x="7" y="296"/>
                  </a:lnTo>
                  <a:lnTo>
                    <a:pt x="7" y="311"/>
                  </a:lnTo>
                  <a:lnTo>
                    <a:pt x="8" y="326"/>
                  </a:lnTo>
                  <a:lnTo>
                    <a:pt x="9" y="340"/>
                  </a:lnTo>
                  <a:lnTo>
                    <a:pt x="11" y="354"/>
                  </a:lnTo>
                  <a:lnTo>
                    <a:pt x="14" y="368"/>
                  </a:lnTo>
                  <a:lnTo>
                    <a:pt x="17" y="382"/>
                  </a:lnTo>
                  <a:lnTo>
                    <a:pt x="20" y="396"/>
                  </a:lnTo>
                  <a:lnTo>
                    <a:pt x="25" y="409"/>
                  </a:lnTo>
                  <a:lnTo>
                    <a:pt x="29" y="421"/>
                  </a:lnTo>
                  <a:lnTo>
                    <a:pt x="34" y="434"/>
                  </a:lnTo>
                  <a:lnTo>
                    <a:pt x="40" y="447"/>
                  </a:lnTo>
                  <a:lnTo>
                    <a:pt x="46" y="458"/>
                  </a:lnTo>
                  <a:lnTo>
                    <a:pt x="53" y="470"/>
                  </a:lnTo>
                  <a:lnTo>
                    <a:pt x="60" y="481"/>
                  </a:lnTo>
                  <a:lnTo>
                    <a:pt x="67" y="491"/>
                  </a:lnTo>
                  <a:lnTo>
                    <a:pt x="75" y="501"/>
                  </a:lnTo>
                  <a:lnTo>
                    <a:pt x="71" y="506"/>
                  </a:lnTo>
                  <a:close/>
                  <a:moveTo>
                    <a:pt x="0" y="296"/>
                  </a:moveTo>
                  <a:lnTo>
                    <a:pt x="1" y="281"/>
                  </a:lnTo>
                  <a:lnTo>
                    <a:pt x="3" y="266"/>
                  </a:lnTo>
                  <a:lnTo>
                    <a:pt x="4" y="252"/>
                  </a:lnTo>
                  <a:lnTo>
                    <a:pt x="6" y="237"/>
                  </a:lnTo>
                  <a:lnTo>
                    <a:pt x="9" y="223"/>
                  </a:lnTo>
                  <a:lnTo>
                    <a:pt x="12" y="209"/>
                  </a:lnTo>
                  <a:lnTo>
                    <a:pt x="16" y="195"/>
                  </a:lnTo>
                  <a:lnTo>
                    <a:pt x="20" y="181"/>
                  </a:lnTo>
                  <a:lnTo>
                    <a:pt x="24" y="168"/>
                  </a:lnTo>
                  <a:lnTo>
                    <a:pt x="30" y="156"/>
                  </a:lnTo>
                  <a:lnTo>
                    <a:pt x="35" y="143"/>
                  </a:lnTo>
                  <a:lnTo>
                    <a:pt x="41" y="130"/>
                  </a:lnTo>
                  <a:lnTo>
                    <a:pt x="48" y="119"/>
                  </a:lnTo>
                  <a:lnTo>
                    <a:pt x="56" y="107"/>
                  </a:lnTo>
                  <a:lnTo>
                    <a:pt x="63" y="97"/>
                  </a:lnTo>
                  <a:lnTo>
                    <a:pt x="71" y="87"/>
                  </a:lnTo>
                  <a:lnTo>
                    <a:pt x="75" y="91"/>
                  </a:lnTo>
                  <a:lnTo>
                    <a:pt x="67" y="101"/>
                  </a:lnTo>
                  <a:lnTo>
                    <a:pt x="60" y="113"/>
                  </a:lnTo>
                  <a:lnTo>
                    <a:pt x="53" y="123"/>
                  </a:lnTo>
                  <a:lnTo>
                    <a:pt x="46" y="134"/>
                  </a:lnTo>
                  <a:lnTo>
                    <a:pt x="40" y="147"/>
                  </a:lnTo>
                  <a:lnTo>
                    <a:pt x="34" y="158"/>
                  </a:lnTo>
                  <a:lnTo>
                    <a:pt x="29" y="171"/>
                  </a:lnTo>
                  <a:lnTo>
                    <a:pt x="25" y="183"/>
                  </a:lnTo>
                  <a:lnTo>
                    <a:pt x="20" y="197"/>
                  </a:lnTo>
                  <a:lnTo>
                    <a:pt x="17" y="210"/>
                  </a:lnTo>
                  <a:lnTo>
                    <a:pt x="14" y="224"/>
                  </a:lnTo>
                  <a:lnTo>
                    <a:pt x="11" y="238"/>
                  </a:lnTo>
                  <a:lnTo>
                    <a:pt x="9" y="252"/>
                  </a:lnTo>
                  <a:lnTo>
                    <a:pt x="8" y="267"/>
                  </a:lnTo>
                  <a:lnTo>
                    <a:pt x="7" y="281"/>
                  </a:lnTo>
                  <a:lnTo>
                    <a:pt x="7" y="296"/>
                  </a:lnTo>
                  <a:lnTo>
                    <a:pt x="0" y="296"/>
                  </a:lnTo>
                  <a:close/>
                  <a:moveTo>
                    <a:pt x="71" y="87"/>
                  </a:moveTo>
                  <a:lnTo>
                    <a:pt x="79" y="77"/>
                  </a:lnTo>
                  <a:lnTo>
                    <a:pt x="88" y="68"/>
                  </a:lnTo>
                  <a:lnTo>
                    <a:pt x="97" y="59"/>
                  </a:lnTo>
                  <a:lnTo>
                    <a:pt x="107" y="50"/>
                  </a:lnTo>
                  <a:lnTo>
                    <a:pt x="116" y="43"/>
                  </a:lnTo>
                  <a:lnTo>
                    <a:pt x="126" y="35"/>
                  </a:lnTo>
                  <a:lnTo>
                    <a:pt x="136" y="29"/>
                  </a:lnTo>
                  <a:lnTo>
                    <a:pt x="147" y="24"/>
                  </a:lnTo>
                  <a:lnTo>
                    <a:pt x="158" y="18"/>
                  </a:lnTo>
                  <a:lnTo>
                    <a:pt x="169" y="14"/>
                  </a:lnTo>
                  <a:lnTo>
                    <a:pt x="180" y="10"/>
                  </a:lnTo>
                  <a:lnTo>
                    <a:pt x="192" y="6"/>
                  </a:lnTo>
                  <a:lnTo>
                    <a:pt x="204" y="4"/>
                  </a:lnTo>
                  <a:lnTo>
                    <a:pt x="215" y="1"/>
                  </a:lnTo>
                  <a:lnTo>
                    <a:pt x="227" y="1"/>
                  </a:lnTo>
                  <a:lnTo>
                    <a:pt x="240" y="0"/>
                  </a:lnTo>
                  <a:lnTo>
                    <a:pt x="240" y="6"/>
                  </a:lnTo>
                  <a:lnTo>
                    <a:pt x="228" y="7"/>
                  </a:lnTo>
                  <a:lnTo>
                    <a:pt x="216" y="9"/>
                  </a:lnTo>
                  <a:lnTo>
                    <a:pt x="205" y="10"/>
                  </a:lnTo>
                  <a:lnTo>
                    <a:pt x="193" y="13"/>
                  </a:lnTo>
                  <a:lnTo>
                    <a:pt x="181" y="16"/>
                  </a:lnTo>
                  <a:lnTo>
                    <a:pt x="170" y="20"/>
                  </a:lnTo>
                  <a:lnTo>
                    <a:pt x="160" y="24"/>
                  </a:lnTo>
                  <a:lnTo>
                    <a:pt x="149" y="29"/>
                  </a:lnTo>
                  <a:lnTo>
                    <a:pt x="138" y="35"/>
                  </a:lnTo>
                  <a:lnTo>
                    <a:pt x="128" y="42"/>
                  </a:lnTo>
                  <a:lnTo>
                    <a:pt x="119" y="49"/>
                  </a:lnTo>
                  <a:lnTo>
                    <a:pt x="109" y="56"/>
                  </a:lnTo>
                  <a:lnTo>
                    <a:pt x="100" y="64"/>
                  </a:lnTo>
                  <a:lnTo>
                    <a:pt x="91" y="73"/>
                  </a:lnTo>
                  <a:lnTo>
                    <a:pt x="83" y="82"/>
                  </a:lnTo>
                  <a:lnTo>
                    <a:pt x="75" y="91"/>
                  </a:lnTo>
                  <a:lnTo>
                    <a:pt x="71" y="87"/>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Freeform 131"/>
            <p:cNvSpPr/>
            <p:nvPr/>
          </p:nvSpPr>
          <p:spPr bwMode="auto">
            <a:xfrm>
              <a:off x="6858000" y="1849438"/>
              <a:ext cx="249238" cy="192087"/>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1"/>
                  </a:lnTo>
                  <a:lnTo>
                    <a:pt x="260" y="1"/>
                  </a:lnTo>
                  <a:lnTo>
                    <a:pt x="272" y="3"/>
                  </a:lnTo>
                  <a:lnTo>
                    <a:pt x="284" y="6"/>
                  </a:lnTo>
                  <a:lnTo>
                    <a:pt x="295" y="10"/>
                  </a:lnTo>
                  <a:lnTo>
                    <a:pt x="306" y="14"/>
                  </a:lnTo>
                  <a:lnTo>
                    <a:pt x="317" y="17"/>
                  </a:lnTo>
                  <a:lnTo>
                    <a:pt x="328" y="22"/>
                  </a:lnTo>
                  <a:lnTo>
                    <a:pt x="339" y="29"/>
                  </a:lnTo>
                  <a:lnTo>
                    <a:pt x="349" y="35"/>
                  </a:lnTo>
                  <a:lnTo>
                    <a:pt x="358" y="43"/>
                  </a:lnTo>
                  <a:lnTo>
                    <a:pt x="368" y="50"/>
                  </a:lnTo>
                  <a:lnTo>
                    <a:pt x="378" y="58"/>
                  </a:lnTo>
                  <a:lnTo>
                    <a:pt x="387" y="67"/>
                  </a:lnTo>
                  <a:lnTo>
                    <a:pt x="395" y="76"/>
                  </a:lnTo>
                  <a:lnTo>
                    <a:pt x="403" y="86"/>
                  </a:lnTo>
                  <a:lnTo>
                    <a:pt x="411" y="96"/>
                  </a:lnTo>
                  <a:lnTo>
                    <a:pt x="418" y="106"/>
                  </a:lnTo>
                  <a:lnTo>
                    <a:pt x="426" y="117"/>
                  </a:lnTo>
                  <a:lnTo>
                    <a:pt x="432" y="129"/>
                  </a:lnTo>
                  <a:lnTo>
                    <a:pt x="438" y="141"/>
                  </a:lnTo>
                  <a:lnTo>
                    <a:pt x="444" y="153"/>
                  </a:lnTo>
                  <a:lnTo>
                    <a:pt x="449" y="166"/>
                  </a:lnTo>
                  <a:lnTo>
                    <a:pt x="454" y="179"/>
                  </a:lnTo>
                  <a:lnTo>
                    <a:pt x="458" y="192"/>
                  </a:lnTo>
                  <a:lnTo>
                    <a:pt x="461" y="206"/>
                  </a:lnTo>
                  <a:lnTo>
                    <a:pt x="466" y="220"/>
                  </a:lnTo>
                  <a:lnTo>
                    <a:pt x="468" y="234"/>
                  </a:lnTo>
                  <a:lnTo>
                    <a:pt x="470" y="248"/>
                  </a:lnTo>
                  <a:lnTo>
                    <a:pt x="472" y="263"/>
                  </a:lnTo>
                  <a:lnTo>
                    <a:pt x="472" y="278"/>
                  </a:lnTo>
                  <a:lnTo>
                    <a:pt x="473" y="293"/>
                  </a:lnTo>
                  <a:lnTo>
                    <a:pt x="472" y="309"/>
                  </a:lnTo>
                  <a:lnTo>
                    <a:pt x="472" y="323"/>
                  </a:lnTo>
                  <a:lnTo>
                    <a:pt x="470" y="338"/>
                  </a:lnTo>
                  <a:lnTo>
                    <a:pt x="468" y="352"/>
                  </a:lnTo>
                  <a:lnTo>
                    <a:pt x="466" y="367"/>
                  </a:lnTo>
                  <a:lnTo>
                    <a:pt x="461" y="381"/>
                  </a:lnTo>
                  <a:lnTo>
                    <a:pt x="458" y="393"/>
                  </a:lnTo>
                  <a:lnTo>
                    <a:pt x="454" y="407"/>
                  </a:lnTo>
                  <a:lnTo>
                    <a:pt x="449" y="420"/>
                  </a:lnTo>
                  <a:lnTo>
                    <a:pt x="444" y="433"/>
                  </a:lnTo>
                  <a:lnTo>
                    <a:pt x="438" y="445"/>
                  </a:lnTo>
                  <a:lnTo>
                    <a:pt x="432" y="457"/>
                  </a:lnTo>
                  <a:lnTo>
                    <a:pt x="426" y="468"/>
                  </a:lnTo>
                  <a:lnTo>
                    <a:pt x="418" y="479"/>
                  </a:lnTo>
                  <a:lnTo>
                    <a:pt x="411" y="490"/>
                  </a:lnTo>
                  <a:lnTo>
                    <a:pt x="403" y="500"/>
                  </a:lnTo>
                  <a:lnTo>
                    <a:pt x="395" y="510"/>
                  </a:lnTo>
                  <a:lnTo>
                    <a:pt x="387" y="519"/>
                  </a:lnTo>
                  <a:lnTo>
                    <a:pt x="378" y="528"/>
                  </a:lnTo>
                  <a:lnTo>
                    <a:pt x="368" y="536"/>
                  </a:lnTo>
                  <a:lnTo>
                    <a:pt x="358" y="544"/>
                  </a:lnTo>
                  <a:lnTo>
                    <a:pt x="349" y="550"/>
                  </a:lnTo>
                  <a:lnTo>
                    <a:pt x="339" y="557"/>
                  </a:lnTo>
                  <a:lnTo>
                    <a:pt x="328" y="563"/>
                  </a:lnTo>
                  <a:lnTo>
                    <a:pt x="317" y="568"/>
                  </a:lnTo>
                  <a:lnTo>
                    <a:pt x="306" y="573"/>
                  </a:lnTo>
                  <a:lnTo>
                    <a:pt x="295" y="577"/>
                  </a:lnTo>
                  <a:lnTo>
                    <a:pt x="284" y="580"/>
                  </a:lnTo>
                  <a:lnTo>
                    <a:pt x="272" y="582"/>
                  </a:lnTo>
                  <a:lnTo>
                    <a:pt x="260" y="585"/>
                  </a:lnTo>
                  <a:lnTo>
                    <a:pt x="248" y="586"/>
                  </a:lnTo>
                  <a:lnTo>
                    <a:pt x="236" y="586"/>
                  </a:lnTo>
                  <a:lnTo>
                    <a:pt x="223" y="586"/>
                  </a:lnTo>
                  <a:lnTo>
                    <a:pt x="212" y="585"/>
                  </a:lnTo>
                  <a:lnTo>
                    <a:pt x="200" y="582"/>
                  </a:lnTo>
                  <a:lnTo>
                    <a:pt x="189" y="580"/>
                  </a:lnTo>
                  <a:lnTo>
                    <a:pt x="177" y="577"/>
                  </a:lnTo>
                  <a:lnTo>
                    <a:pt x="166" y="573"/>
                  </a:lnTo>
                  <a:lnTo>
                    <a:pt x="155" y="568"/>
                  </a:lnTo>
                  <a:lnTo>
                    <a:pt x="144" y="563"/>
                  </a:lnTo>
                  <a:lnTo>
                    <a:pt x="133" y="557"/>
                  </a:lnTo>
                  <a:lnTo>
                    <a:pt x="123" y="550"/>
                  </a:lnTo>
                  <a:lnTo>
                    <a:pt x="113" y="544"/>
                  </a:lnTo>
                  <a:lnTo>
                    <a:pt x="104" y="536"/>
                  </a:lnTo>
                  <a:lnTo>
                    <a:pt x="95" y="528"/>
                  </a:lnTo>
                  <a:lnTo>
                    <a:pt x="85" y="519"/>
                  </a:lnTo>
                  <a:lnTo>
                    <a:pt x="77" y="510"/>
                  </a:lnTo>
                  <a:lnTo>
                    <a:pt x="69" y="500"/>
                  </a:lnTo>
                  <a:lnTo>
                    <a:pt x="61" y="490"/>
                  </a:lnTo>
                  <a:lnTo>
                    <a:pt x="54" y="479"/>
                  </a:lnTo>
                  <a:lnTo>
                    <a:pt x="47" y="468"/>
                  </a:lnTo>
                  <a:lnTo>
                    <a:pt x="39" y="457"/>
                  </a:lnTo>
                  <a:lnTo>
                    <a:pt x="33" y="445"/>
                  </a:lnTo>
                  <a:lnTo>
                    <a:pt x="28" y="433"/>
                  </a:lnTo>
                  <a:lnTo>
                    <a:pt x="23" y="420"/>
                  </a:lnTo>
                  <a:lnTo>
                    <a:pt x="18" y="407"/>
                  </a:lnTo>
                  <a:lnTo>
                    <a:pt x="14" y="393"/>
                  </a:lnTo>
                  <a:lnTo>
                    <a:pt x="10" y="381"/>
                  </a:lnTo>
                  <a:lnTo>
                    <a:pt x="7" y="367"/>
                  </a:lnTo>
                  <a:lnTo>
                    <a:pt x="5" y="352"/>
                  </a:lnTo>
                  <a:lnTo>
                    <a:pt x="3" y="338"/>
                  </a:lnTo>
                  <a:lnTo>
                    <a:pt x="1" y="323"/>
                  </a:lnTo>
                  <a:lnTo>
                    <a:pt x="0" y="309"/>
                  </a:lnTo>
                  <a:lnTo>
                    <a:pt x="0" y="293"/>
                  </a:lnTo>
                  <a:lnTo>
                    <a:pt x="0" y="278"/>
                  </a:lnTo>
                  <a:lnTo>
                    <a:pt x="1" y="263"/>
                  </a:lnTo>
                  <a:lnTo>
                    <a:pt x="3" y="248"/>
                  </a:lnTo>
                  <a:lnTo>
                    <a:pt x="5" y="234"/>
                  </a:lnTo>
                  <a:lnTo>
                    <a:pt x="7" y="220"/>
                  </a:lnTo>
                  <a:lnTo>
                    <a:pt x="10" y="206"/>
                  </a:lnTo>
                  <a:lnTo>
                    <a:pt x="14" y="192"/>
                  </a:lnTo>
                  <a:lnTo>
                    <a:pt x="18" y="179"/>
                  </a:lnTo>
                  <a:lnTo>
                    <a:pt x="23" y="166"/>
                  </a:lnTo>
                  <a:lnTo>
                    <a:pt x="28" y="153"/>
                  </a:lnTo>
                  <a:lnTo>
                    <a:pt x="33" y="141"/>
                  </a:lnTo>
                  <a:lnTo>
                    <a:pt x="39" y="129"/>
                  </a:lnTo>
                  <a:lnTo>
                    <a:pt x="47" y="117"/>
                  </a:lnTo>
                  <a:lnTo>
                    <a:pt x="54" y="106"/>
                  </a:lnTo>
                  <a:lnTo>
                    <a:pt x="61" y="96"/>
                  </a:lnTo>
                  <a:lnTo>
                    <a:pt x="69" y="86"/>
                  </a:lnTo>
                  <a:lnTo>
                    <a:pt x="77" y="76"/>
                  </a:lnTo>
                  <a:lnTo>
                    <a:pt x="85" y="67"/>
                  </a:lnTo>
                  <a:lnTo>
                    <a:pt x="95" y="58"/>
                  </a:lnTo>
                  <a:lnTo>
                    <a:pt x="104" y="50"/>
                  </a:lnTo>
                  <a:lnTo>
                    <a:pt x="113" y="43"/>
                  </a:lnTo>
                  <a:lnTo>
                    <a:pt x="123" y="35"/>
                  </a:lnTo>
                  <a:lnTo>
                    <a:pt x="133" y="29"/>
                  </a:lnTo>
                  <a:lnTo>
                    <a:pt x="144" y="22"/>
                  </a:lnTo>
                  <a:lnTo>
                    <a:pt x="155" y="17"/>
                  </a:lnTo>
                  <a:lnTo>
                    <a:pt x="166" y="14"/>
                  </a:lnTo>
                  <a:lnTo>
                    <a:pt x="177" y="10"/>
                  </a:lnTo>
                  <a:lnTo>
                    <a:pt x="189" y="6"/>
                  </a:lnTo>
                  <a:lnTo>
                    <a:pt x="200" y="3"/>
                  </a:lnTo>
                  <a:lnTo>
                    <a:pt x="212" y="1"/>
                  </a:lnTo>
                  <a:lnTo>
                    <a:pt x="223" y="1"/>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32"/>
            <p:cNvSpPr>
              <a:spLocks noEditPoints="1"/>
            </p:cNvSpPr>
            <p:nvPr/>
          </p:nvSpPr>
          <p:spPr bwMode="auto">
            <a:xfrm>
              <a:off x="6854825" y="1847850"/>
              <a:ext cx="254000" cy="195263"/>
            </a:xfrm>
            <a:custGeom>
              <a:avLst/>
              <a:gdLst>
                <a:gd name="T0" fmla="*/ 2147483647 w 479"/>
                <a:gd name="T1" fmla="*/ 2147483647 h 593"/>
                <a:gd name="T2" fmla="*/ 2147483647 w 479"/>
                <a:gd name="T3" fmla="*/ 2147483647 h 593"/>
                <a:gd name="T4" fmla="*/ 2147483647 w 479"/>
                <a:gd name="T5" fmla="*/ 2147483647 h 593"/>
                <a:gd name="T6" fmla="*/ 2147483647 w 479"/>
                <a:gd name="T7" fmla="*/ 2147483647 h 593"/>
                <a:gd name="T8" fmla="*/ 2147483647 w 479"/>
                <a:gd name="T9" fmla="*/ 2147483647 h 593"/>
                <a:gd name="T10" fmla="*/ 2147483647 w 479"/>
                <a:gd name="T11" fmla="*/ 2147483647 h 593"/>
                <a:gd name="T12" fmla="*/ 2147483647 w 479"/>
                <a:gd name="T13" fmla="*/ 0 h 593"/>
                <a:gd name="T14" fmla="*/ 2147483647 w 479"/>
                <a:gd name="T15" fmla="*/ 2147483647 h 593"/>
                <a:gd name="T16" fmla="*/ 2147483647 w 479"/>
                <a:gd name="T17" fmla="*/ 2147483647 h 593"/>
                <a:gd name="T18" fmla="*/ 2147483647 w 479"/>
                <a:gd name="T19" fmla="*/ 2147483647 h 593"/>
                <a:gd name="T20" fmla="*/ 2147483647 w 479"/>
                <a:gd name="T21" fmla="*/ 2147483647 h 593"/>
                <a:gd name="T22" fmla="*/ 2147483647 w 479"/>
                <a:gd name="T23" fmla="*/ 2147483647 h 593"/>
                <a:gd name="T24" fmla="*/ 2147483647 w 479"/>
                <a:gd name="T25" fmla="*/ 2147483647 h 593"/>
                <a:gd name="T26" fmla="*/ 2147483647 w 479"/>
                <a:gd name="T27" fmla="*/ 2147483647 h 593"/>
                <a:gd name="T28" fmla="*/ 2147483647 w 479"/>
                <a:gd name="T29" fmla="*/ 2147483647 h 593"/>
                <a:gd name="T30" fmla="*/ 2147483647 w 479"/>
                <a:gd name="T31" fmla="*/ 2147483647 h 593"/>
                <a:gd name="T32" fmla="*/ 2147483647 w 479"/>
                <a:gd name="T33" fmla="*/ 2147483647 h 593"/>
                <a:gd name="T34" fmla="*/ 2147483647 w 479"/>
                <a:gd name="T35" fmla="*/ 2147483647 h 593"/>
                <a:gd name="T36" fmla="*/ 2147483647 w 479"/>
                <a:gd name="T37" fmla="*/ 2147483647 h 593"/>
                <a:gd name="T38" fmla="*/ 2147483647 w 479"/>
                <a:gd name="T39" fmla="*/ 2147483647 h 593"/>
                <a:gd name="T40" fmla="*/ 2147483647 w 479"/>
                <a:gd name="T41" fmla="*/ 2147483647 h 593"/>
                <a:gd name="T42" fmla="*/ 2147483647 w 479"/>
                <a:gd name="T43" fmla="*/ 2147483647 h 593"/>
                <a:gd name="T44" fmla="*/ 2147483647 w 479"/>
                <a:gd name="T45" fmla="*/ 2147483647 h 593"/>
                <a:gd name="T46" fmla="*/ 2147483647 w 479"/>
                <a:gd name="T47" fmla="*/ 2147483647 h 593"/>
                <a:gd name="T48" fmla="*/ 2147483647 w 479"/>
                <a:gd name="T49" fmla="*/ 2147483647 h 593"/>
                <a:gd name="T50" fmla="*/ 2147483647 w 479"/>
                <a:gd name="T51" fmla="*/ 2147483647 h 593"/>
                <a:gd name="T52" fmla="*/ 2147483647 w 479"/>
                <a:gd name="T53" fmla="*/ 2147483647 h 593"/>
                <a:gd name="T54" fmla="*/ 2147483647 w 479"/>
                <a:gd name="T55" fmla="*/ 2147483647 h 593"/>
                <a:gd name="T56" fmla="*/ 2147483647 w 479"/>
                <a:gd name="T57" fmla="*/ 2147483647 h 593"/>
                <a:gd name="T58" fmla="*/ 2147483647 w 479"/>
                <a:gd name="T59" fmla="*/ 2147483647 h 593"/>
                <a:gd name="T60" fmla="*/ 2147483647 w 479"/>
                <a:gd name="T61" fmla="*/ 2147483647 h 593"/>
                <a:gd name="T62" fmla="*/ 2147483647 w 479"/>
                <a:gd name="T63" fmla="*/ 2147483647 h 593"/>
                <a:gd name="T64" fmla="*/ 2147483647 w 479"/>
                <a:gd name="T65" fmla="*/ 2147483647 h 593"/>
                <a:gd name="T66" fmla="*/ 2147483647 w 479"/>
                <a:gd name="T67" fmla="*/ 2147483647 h 593"/>
                <a:gd name="T68" fmla="*/ 2147483647 w 479"/>
                <a:gd name="T69" fmla="*/ 2147483647 h 593"/>
                <a:gd name="T70" fmla="*/ 2147483647 w 479"/>
                <a:gd name="T71" fmla="*/ 2147483647 h 593"/>
                <a:gd name="T72" fmla="*/ 2147483647 w 479"/>
                <a:gd name="T73" fmla="*/ 2147483647 h 593"/>
                <a:gd name="T74" fmla="*/ 2147483647 w 479"/>
                <a:gd name="T75" fmla="*/ 2147483647 h 593"/>
                <a:gd name="T76" fmla="*/ 2147483647 w 479"/>
                <a:gd name="T77" fmla="*/ 2147483647 h 593"/>
                <a:gd name="T78" fmla="*/ 2147483647 w 479"/>
                <a:gd name="T79" fmla="*/ 2147483647 h 593"/>
                <a:gd name="T80" fmla="*/ 2147483647 w 479"/>
                <a:gd name="T81" fmla="*/ 2147483647 h 593"/>
                <a:gd name="T82" fmla="*/ 2147483647 w 479"/>
                <a:gd name="T83" fmla="*/ 2147483647 h 593"/>
                <a:gd name="T84" fmla="*/ 2147483647 w 479"/>
                <a:gd name="T85" fmla="*/ 2147483647 h 593"/>
                <a:gd name="T86" fmla="*/ 2147483647 w 479"/>
                <a:gd name="T87" fmla="*/ 2147483647 h 593"/>
                <a:gd name="T88" fmla="*/ 2147483647 w 479"/>
                <a:gd name="T89" fmla="*/ 2147483647 h 593"/>
                <a:gd name="T90" fmla="*/ 2147483647 w 479"/>
                <a:gd name="T91" fmla="*/ 2147483647 h 593"/>
                <a:gd name="T92" fmla="*/ 2147483647 w 479"/>
                <a:gd name="T93" fmla="*/ 2147483647 h 593"/>
                <a:gd name="T94" fmla="*/ 2147483647 w 479"/>
                <a:gd name="T95" fmla="*/ 2147483647 h 593"/>
                <a:gd name="T96" fmla="*/ 0 w 479"/>
                <a:gd name="T97" fmla="*/ 2147483647 h 593"/>
                <a:gd name="T98" fmla="*/ 2147483647 w 479"/>
                <a:gd name="T99" fmla="*/ 2147483647 h 593"/>
                <a:gd name="T100" fmla="*/ 2147483647 w 479"/>
                <a:gd name="T101" fmla="*/ 2147483647 h 593"/>
                <a:gd name="T102" fmla="*/ 2147483647 w 479"/>
                <a:gd name="T103" fmla="*/ 2147483647 h 593"/>
                <a:gd name="T104" fmla="*/ 2147483647 w 479"/>
                <a:gd name="T105" fmla="*/ 2147483647 h 593"/>
                <a:gd name="T106" fmla="*/ 2147483647 w 479"/>
                <a:gd name="T107" fmla="*/ 2147483647 h 593"/>
                <a:gd name="T108" fmla="*/ 2147483647 w 479"/>
                <a:gd name="T109" fmla="*/ 2147483647 h 593"/>
                <a:gd name="T110" fmla="*/ 2147483647 w 479"/>
                <a:gd name="T111" fmla="*/ 2147483647 h 5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3">
                  <a:moveTo>
                    <a:pt x="240" y="0"/>
                  </a:moveTo>
                  <a:lnTo>
                    <a:pt x="252" y="0"/>
                  </a:lnTo>
                  <a:lnTo>
                    <a:pt x="264" y="1"/>
                  </a:lnTo>
                  <a:lnTo>
                    <a:pt x="276" y="3"/>
                  </a:lnTo>
                  <a:lnTo>
                    <a:pt x="289" y="5"/>
                  </a:lnTo>
                  <a:lnTo>
                    <a:pt x="300" y="9"/>
                  </a:lnTo>
                  <a:lnTo>
                    <a:pt x="311" y="13"/>
                  </a:lnTo>
                  <a:lnTo>
                    <a:pt x="322" y="18"/>
                  </a:lnTo>
                  <a:lnTo>
                    <a:pt x="333" y="23"/>
                  </a:lnTo>
                  <a:lnTo>
                    <a:pt x="344" y="29"/>
                  </a:lnTo>
                  <a:lnTo>
                    <a:pt x="354" y="36"/>
                  </a:lnTo>
                  <a:lnTo>
                    <a:pt x="364" y="43"/>
                  </a:lnTo>
                  <a:lnTo>
                    <a:pt x="373" y="51"/>
                  </a:lnTo>
                  <a:lnTo>
                    <a:pt x="383" y="58"/>
                  </a:lnTo>
                  <a:lnTo>
                    <a:pt x="392" y="67"/>
                  </a:lnTo>
                  <a:lnTo>
                    <a:pt x="401" y="76"/>
                  </a:lnTo>
                  <a:lnTo>
                    <a:pt x="409" y="86"/>
                  </a:lnTo>
                  <a:lnTo>
                    <a:pt x="405" y="91"/>
                  </a:lnTo>
                  <a:lnTo>
                    <a:pt x="397" y="81"/>
                  </a:lnTo>
                  <a:lnTo>
                    <a:pt x="389" y="72"/>
                  </a:lnTo>
                  <a:lnTo>
                    <a:pt x="380" y="63"/>
                  </a:lnTo>
                  <a:lnTo>
                    <a:pt x="370" y="56"/>
                  </a:lnTo>
                  <a:lnTo>
                    <a:pt x="361" y="48"/>
                  </a:lnTo>
                  <a:lnTo>
                    <a:pt x="351" y="41"/>
                  </a:lnTo>
                  <a:lnTo>
                    <a:pt x="342" y="34"/>
                  </a:lnTo>
                  <a:lnTo>
                    <a:pt x="331" y="29"/>
                  </a:lnTo>
                  <a:lnTo>
                    <a:pt x="320" y="24"/>
                  </a:lnTo>
                  <a:lnTo>
                    <a:pt x="309" y="19"/>
                  </a:lnTo>
                  <a:lnTo>
                    <a:pt x="299" y="15"/>
                  </a:lnTo>
                  <a:lnTo>
                    <a:pt x="287" y="13"/>
                  </a:lnTo>
                  <a:lnTo>
                    <a:pt x="275" y="10"/>
                  </a:lnTo>
                  <a:lnTo>
                    <a:pt x="264" y="8"/>
                  </a:lnTo>
                  <a:lnTo>
                    <a:pt x="252" y="6"/>
                  </a:lnTo>
                  <a:lnTo>
                    <a:pt x="240" y="6"/>
                  </a:lnTo>
                  <a:lnTo>
                    <a:pt x="240" y="0"/>
                  </a:lnTo>
                  <a:close/>
                  <a:moveTo>
                    <a:pt x="409" y="86"/>
                  </a:moveTo>
                  <a:lnTo>
                    <a:pt x="417" y="96"/>
                  </a:lnTo>
                  <a:lnTo>
                    <a:pt x="425" y="108"/>
                  </a:lnTo>
                  <a:lnTo>
                    <a:pt x="432" y="119"/>
                  </a:lnTo>
                  <a:lnTo>
                    <a:pt x="438" y="131"/>
                  </a:lnTo>
                  <a:lnTo>
                    <a:pt x="445" y="142"/>
                  </a:lnTo>
                  <a:lnTo>
                    <a:pt x="450" y="155"/>
                  </a:lnTo>
                  <a:lnTo>
                    <a:pt x="455" y="167"/>
                  </a:lnTo>
                  <a:lnTo>
                    <a:pt x="460" y="181"/>
                  </a:lnTo>
                  <a:lnTo>
                    <a:pt x="464" y="194"/>
                  </a:lnTo>
                  <a:lnTo>
                    <a:pt x="468" y="208"/>
                  </a:lnTo>
                  <a:lnTo>
                    <a:pt x="472" y="222"/>
                  </a:lnTo>
                  <a:lnTo>
                    <a:pt x="475" y="237"/>
                  </a:lnTo>
                  <a:lnTo>
                    <a:pt x="477" y="251"/>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4"/>
                  </a:lnTo>
                  <a:lnTo>
                    <a:pt x="451" y="170"/>
                  </a:lnTo>
                  <a:lnTo>
                    <a:pt x="446" y="158"/>
                  </a:lnTo>
                  <a:lnTo>
                    <a:pt x="440" y="146"/>
                  </a:lnTo>
                  <a:lnTo>
                    <a:pt x="434" y="134"/>
                  </a:lnTo>
                  <a:lnTo>
                    <a:pt x="428" y="123"/>
                  </a:lnTo>
                  <a:lnTo>
                    <a:pt x="420" y="112"/>
                  </a:lnTo>
                  <a:lnTo>
                    <a:pt x="413" y="101"/>
                  </a:lnTo>
                  <a:lnTo>
                    <a:pt x="405" y="91"/>
                  </a:lnTo>
                  <a:lnTo>
                    <a:pt x="409" y="86"/>
                  </a:lnTo>
                  <a:close/>
                  <a:moveTo>
                    <a:pt x="479" y="296"/>
                  </a:moveTo>
                  <a:lnTo>
                    <a:pt x="479" y="312"/>
                  </a:lnTo>
                  <a:lnTo>
                    <a:pt x="478" y="327"/>
                  </a:lnTo>
                  <a:lnTo>
                    <a:pt x="477" y="341"/>
                  </a:lnTo>
                  <a:lnTo>
                    <a:pt x="475" y="356"/>
                  </a:lnTo>
                  <a:lnTo>
                    <a:pt x="472" y="370"/>
                  </a:lnTo>
                  <a:lnTo>
                    <a:pt x="468" y="384"/>
                  </a:lnTo>
                  <a:lnTo>
                    <a:pt x="464" y="398"/>
                  </a:lnTo>
                  <a:lnTo>
                    <a:pt x="460" y="412"/>
                  </a:lnTo>
                  <a:lnTo>
                    <a:pt x="455" y="424"/>
                  </a:lnTo>
                  <a:lnTo>
                    <a:pt x="450" y="437"/>
                  </a:lnTo>
                  <a:lnTo>
                    <a:pt x="445" y="450"/>
                  </a:lnTo>
                  <a:lnTo>
                    <a:pt x="438" y="462"/>
                  </a:lnTo>
                  <a:lnTo>
                    <a:pt x="432" y="474"/>
                  </a:lnTo>
                  <a:lnTo>
                    <a:pt x="425" y="485"/>
                  </a:lnTo>
                  <a:lnTo>
                    <a:pt x="417" y="495"/>
                  </a:lnTo>
                  <a:lnTo>
                    <a:pt x="409" y="505"/>
                  </a:lnTo>
                  <a:lnTo>
                    <a:pt x="405" y="500"/>
                  </a:lnTo>
                  <a:lnTo>
                    <a:pt x="413" y="491"/>
                  </a:lnTo>
                  <a:lnTo>
                    <a:pt x="420" y="480"/>
                  </a:lnTo>
                  <a:lnTo>
                    <a:pt x="428" y="470"/>
                  </a:lnTo>
                  <a:lnTo>
                    <a:pt x="434" y="458"/>
                  </a:lnTo>
                  <a:lnTo>
                    <a:pt x="440" y="446"/>
                  </a:lnTo>
                  <a:lnTo>
                    <a:pt x="446" y="434"/>
                  </a:lnTo>
                  <a:lnTo>
                    <a:pt x="451" y="422"/>
                  </a:lnTo>
                  <a:lnTo>
                    <a:pt x="455" y="409"/>
                  </a:lnTo>
                  <a:lnTo>
                    <a:pt x="459" y="395"/>
                  </a:lnTo>
                  <a:lnTo>
                    <a:pt x="463" y="382"/>
                  </a:lnTo>
                  <a:lnTo>
                    <a:pt x="466" y="369"/>
                  </a:lnTo>
                  <a:lnTo>
                    <a:pt x="470" y="355"/>
                  </a:lnTo>
                  <a:lnTo>
                    <a:pt x="472" y="341"/>
                  </a:lnTo>
                  <a:lnTo>
                    <a:pt x="473" y="326"/>
                  </a:lnTo>
                  <a:lnTo>
                    <a:pt x="474" y="310"/>
                  </a:lnTo>
                  <a:lnTo>
                    <a:pt x="474" y="296"/>
                  </a:lnTo>
                  <a:lnTo>
                    <a:pt x="479" y="296"/>
                  </a:lnTo>
                  <a:close/>
                  <a:moveTo>
                    <a:pt x="409" y="505"/>
                  </a:moveTo>
                  <a:lnTo>
                    <a:pt x="401" y="515"/>
                  </a:lnTo>
                  <a:lnTo>
                    <a:pt x="392" y="524"/>
                  </a:lnTo>
                  <a:lnTo>
                    <a:pt x="383" y="533"/>
                  </a:lnTo>
                  <a:lnTo>
                    <a:pt x="373" y="542"/>
                  </a:lnTo>
                  <a:lnTo>
                    <a:pt x="364" y="550"/>
                  </a:lnTo>
                  <a:lnTo>
                    <a:pt x="354" y="556"/>
                  </a:lnTo>
                  <a:lnTo>
                    <a:pt x="344" y="564"/>
                  </a:lnTo>
                  <a:lnTo>
                    <a:pt x="333" y="569"/>
                  </a:lnTo>
                  <a:lnTo>
                    <a:pt x="322" y="575"/>
                  </a:lnTo>
                  <a:lnTo>
                    <a:pt x="311" y="579"/>
                  </a:lnTo>
                  <a:lnTo>
                    <a:pt x="300" y="583"/>
                  </a:lnTo>
                  <a:lnTo>
                    <a:pt x="289" y="586"/>
                  </a:lnTo>
                  <a:lnTo>
                    <a:pt x="276" y="589"/>
                  </a:lnTo>
                  <a:lnTo>
                    <a:pt x="264" y="590"/>
                  </a:lnTo>
                  <a:lnTo>
                    <a:pt x="252" y="591"/>
                  </a:lnTo>
                  <a:lnTo>
                    <a:pt x="240" y="593"/>
                  </a:lnTo>
                  <a:lnTo>
                    <a:pt x="240" y="586"/>
                  </a:lnTo>
                  <a:lnTo>
                    <a:pt x="252" y="585"/>
                  </a:lnTo>
                  <a:lnTo>
                    <a:pt x="264" y="584"/>
                  </a:lnTo>
                  <a:lnTo>
                    <a:pt x="275" y="583"/>
                  </a:lnTo>
                  <a:lnTo>
                    <a:pt x="287" y="580"/>
                  </a:lnTo>
                  <a:lnTo>
                    <a:pt x="299" y="576"/>
                  </a:lnTo>
                  <a:lnTo>
                    <a:pt x="309" y="572"/>
                  </a:lnTo>
                  <a:lnTo>
                    <a:pt x="320" y="569"/>
                  </a:lnTo>
                  <a:lnTo>
                    <a:pt x="331" y="564"/>
                  </a:lnTo>
                  <a:lnTo>
                    <a:pt x="342" y="557"/>
                  </a:lnTo>
                  <a:lnTo>
                    <a:pt x="351" y="551"/>
                  </a:lnTo>
                  <a:lnTo>
                    <a:pt x="361" y="543"/>
                  </a:lnTo>
                  <a:lnTo>
                    <a:pt x="370" y="536"/>
                  </a:lnTo>
                  <a:lnTo>
                    <a:pt x="380" y="528"/>
                  </a:lnTo>
                  <a:lnTo>
                    <a:pt x="389" y="519"/>
                  </a:lnTo>
                  <a:lnTo>
                    <a:pt x="397" y="510"/>
                  </a:lnTo>
                  <a:lnTo>
                    <a:pt x="405" y="500"/>
                  </a:lnTo>
                  <a:lnTo>
                    <a:pt x="409" y="505"/>
                  </a:lnTo>
                  <a:close/>
                  <a:moveTo>
                    <a:pt x="240" y="593"/>
                  </a:moveTo>
                  <a:lnTo>
                    <a:pt x="227" y="591"/>
                  </a:lnTo>
                  <a:lnTo>
                    <a:pt x="215" y="590"/>
                  </a:lnTo>
                  <a:lnTo>
                    <a:pt x="204" y="589"/>
                  </a:lnTo>
                  <a:lnTo>
                    <a:pt x="192" y="586"/>
                  </a:lnTo>
                  <a:lnTo>
                    <a:pt x="180" y="583"/>
                  </a:lnTo>
                  <a:lnTo>
                    <a:pt x="169" y="579"/>
                  </a:lnTo>
                  <a:lnTo>
                    <a:pt x="158" y="575"/>
                  </a:lnTo>
                  <a:lnTo>
                    <a:pt x="147" y="569"/>
                  </a:lnTo>
                  <a:lnTo>
                    <a:pt x="136" y="564"/>
                  </a:lnTo>
                  <a:lnTo>
                    <a:pt x="126" y="556"/>
                  </a:lnTo>
                  <a:lnTo>
                    <a:pt x="116" y="550"/>
                  </a:lnTo>
                  <a:lnTo>
                    <a:pt x="107" y="542"/>
                  </a:lnTo>
                  <a:lnTo>
                    <a:pt x="97" y="533"/>
                  </a:lnTo>
                  <a:lnTo>
                    <a:pt x="88" y="524"/>
                  </a:lnTo>
                  <a:lnTo>
                    <a:pt x="79" y="515"/>
                  </a:lnTo>
                  <a:lnTo>
                    <a:pt x="71" y="505"/>
                  </a:lnTo>
                  <a:lnTo>
                    <a:pt x="75" y="500"/>
                  </a:lnTo>
                  <a:lnTo>
                    <a:pt x="83" y="510"/>
                  </a:lnTo>
                  <a:lnTo>
                    <a:pt x="91" y="519"/>
                  </a:lnTo>
                  <a:lnTo>
                    <a:pt x="100" y="528"/>
                  </a:lnTo>
                  <a:lnTo>
                    <a:pt x="109" y="536"/>
                  </a:lnTo>
                  <a:lnTo>
                    <a:pt x="119" y="543"/>
                  </a:lnTo>
                  <a:lnTo>
                    <a:pt x="128" y="551"/>
                  </a:lnTo>
                  <a:lnTo>
                    <a:pt x="138" y="557"/>
                  </a:lnTo>
                  <a:lnTo>
                    <a:pt x="149" y="564"/>
                  </a:lnTo>
                  <a:lnTo>
                    <a:pt x="160" y="569"/>
                  </a:lnTo>
                  <a:lnTo>
                    <a:pt x="170" y="572"/>
                  </a:lnTo>
                  <a:lnTo>
                    <a:pt x="181" y="576"/>
                  </a:lnTo>
                  <a:lnTo>
                    <a:pt x="193" y="580"/>
                  </a:lnTo>
                  <a:lnTo>
                    <a:pt x="205" y="583"/>
                  </a:lnTo>
                  <a:lnTo>
                    <a:pt x="216" y="584"/>
                  </a:lnTo>
                  <a:lnTo>
                    <a:pt x="228" y="585"/>
                  </a:lnTo>
                  <a:lnTo>
                    <a:pt x="240" y="586"/>
                  </a:lnTo>
                  <a:lnTo>
                    <a:pt x="240" y="593"/>
                  </a:lnTo>
                  <a:close/>
                  <a:moveTo>
                    <a:pt x="71" y="505"/>
                  </a:moveTo>
                  <a:lnTo>
                    <a:pt x="63" y="495"/>
                  </a:lnTo>
                  <a:lnTo>
                    <a:pt x="56" y="485"/>
                  </a:lnTo>
                  <a:lnTo>
                    <a:pt x="48" y="474"/>
                  </a:lnTo>
                  <a:lnTo>
                    <a:pt x="41" y="462"/>
                  </a:lnTo>
                  <a:lnTo>
                    <a:pt x="35" y="450"/>
                  </a:lnTo>
                  <a:lnTo>
                    <a:pt x="30" y="437"/>
                  </a:lnTo>
                  <a:lnTo>
                    <a:pt x="24" y="424"/>
                  </a:lnTo>
                  <a:lnTo>
                    <a:pt x="20" y="412"/>
                  </a:lnTo>
                  <a:lnTo>
                    <a:pt x="16" y="398"/>
                  </a:lnTo>
                  <a:lnTo>
                    <a:pt x="12" y="384"/>
                  </a:lnTo>
                  <a:lnTo>
                    <a:pt x="9" y="370"/>
                  </a:lnTo>
                  <a:lnTo>
                    <a:pt x="6" y="356"/>
                  </a:lnTo>
                  <a:lnTo>
                    <a:pt x="4" y="341"/>
                  </a:lnTo>
                  <a:lnTo>
                    <a:pt x="3" y="327"/>
                  </a:lnTo>
                  <a:lnTo>
                    <a:pt x="1" y="312"/>
                  </a:lnTo>
                  <a:lnTo>
                    <a:pt x="0" y="296"/>
                  </a:lnTo>
                  <a:lnTo>
                    <a:pt x="7" y="296"/>
                  </a:lnTo>
                  <a:lnTo>
                    <a:pt x="7" y="310"/>
                  </a:lnTo>
                  <a:lnTo>
                    <a:pt x="8" y="326"/>
                  </a:lnTo>
                  <a:lnTo>
                    <a:pt x="9" y="341"/>
                  </a:lnTo>
                  <a:lnTo>
                    <a:pt x="11" y="355"/>
                  </a:lnTo>
                  <a:lnTo>
                    <a:pt x="14" y="369"/>
                  </a:lnTo>
                  <a:lnTo>
                    <a:pt x="17" y="382"/>
                  </a:lnTo>
                  <a:lnTo>
                    <a:pt x="20" y="395"/>
                  </a:lnTo>
                  <a:lnTo>
                    <a:pt x="25" y="409"/>
                  </a:lnTo>
                  <a:lnTo>
                    <a:pt x="29" y="422"/>
                  </a:lnTo>
                  <a:lnTo>
                    <a:pt x="34" y="434"/>
                  </a:lnTo>
                  <a:lnTo>
                    <a:pt x="40" y="446"/>
                  </a:lnTo>
                  <a:lnTo>
                    <a:pt x="46" y="458"/>
                  </a:lnTo>
                  <a:lnTo>
                    <a:pt x="53" y="470"/>
                  </a:lnTo>
                  <a:lnTo>
                    <a:pt x="60" y="480"/>
                  </a:lnTo>
                  <a:lnTo>
                    <a:pt x="67" y="491"/>
                  </a:lnTo>
                  <a:lnTo>
                    <a:pt x="75" y="500"/>
                  </a:lnTo>
                  <a:lnTo>
                    <a:pt x="71" y="505"/>
                  </a:lnTo>
                  <a:close/>
                  <a:moveTo>
                    <a:pt x="0" y="296"/>
                  </a:moveTo>
                  <a:lnTo>
                    <a:pt x="1" y="281"/>
                  </a:lnTo>
                  <a:lnTo>
                    <a:pt x="3" y="266"/>
                  </a:lnTo>
                  <a:lnTo>
                    <a:pt x="4" y="251"/>
                  </a:lnTo>
                  <a:lnTo>
                    <a:pt x="6" y="237"/>
                  </a:lnTo>
                  <a:lnTo>
                    <a:pt x="9" y="222"/>
                  </a:lnTo>
                  <a:lnTo>
                    <a:pt x="12" y="208"/>
                  </a:lnTo>
                  <a:lnTo>
                    <a:pt x="16" y="194"/>
                  </a:lnTo>
                  <a:lnTo>
                    <a:pt x="20" y="181"/>
                  </a:lnTo>
                  <a:lnTo>
                    <a:pt x="24" y="167"/>
                  </a:lnTo>
                  <a:lnTo>
                    <a:pt x="30" y="155"/>
                  </a:lnTo>
                  <a:lnTo>
                    <a:pt x="35" y="142"/>
                  </a:lnTo>
                  <a:lnTo>
                    <a:pt x="41" y="131"/>
                  </a:lnTo>
                  <a:lnTo>
                    <a:pt x="48" y="119"/>
                  </a:lnTo>
                  <a:lnTo>
                    <a:pt x="56" y="108"/>
                  </a:lnTo>
                  <a:lnTo>
                    <a:pt x="63" y="96"/>
                  </a:lnTo>
                  <a:lnTo>
                    <a:pt x="71" y="86"/>
                  </a:lnTo>
                  <a:lnTo>
                    <a:pt x="75" y="91"/>
                  </a:lnTo>
                  <a:lnTo>
                    <a:pt x="67" y="101"/>
                  </a:lnTo>
                  <a:lnTo>
                    <a:pt x="60" y="112"/>
                  </a:lnTo>
                  <a:lnTo>
                    <a:pt x="53" y="123"/>
                  </a:lnTo>
                  <a:lnTo>
                    <a:pt x="46" y="134"/>
                  </a:lnTo>
                  <a:lnTo>
                    <a:pt x="40" y="146"/>
                  </a:lnTo>
                  <a:lnTo>
                    <a:pt x="34" y="158"/>
                  </a:lnTo>
                  <a:lnTo>
                    <a:pt x="29" y="170"/>
                  </a:lnTo>
                  <a:lnTo>
                    <a:pt x="25" y="184"/>
                  </a:lnTo>
                  <a:lnTo>
                    <a:pt x="20" y="196"/>
                  </a:lnTo>
                  <a:lnTo>
                    <a:pt x="17" y="210"/>
                  </a:lnTo>
                  <a:lnTo>
                    <a:pt x="14" y="224"/>
                  </a:lnTo>
                  <a:lnTo>
                    <a:pt x="11" y="238"/>
                  </a:lnTo>
                  <a:lnTo>
                    <a:pt x="9" y="252"/>
                  </a:lnTo>
                  <a:lnTo>
                    <a:pt x="8" y="266"/>
                  </a:lnTo>
                  <a:lnTo>
                    <a:pt x="7" y="281"/>
                  </a:lnTo>
                  <a:lnTo>
                    <a:pt x="7" y="296"/>
                  </a:lnTo>
                  <a:lnTo>
                    <a:pt x="0" y="296"/>
                  </a:lnTo>
                  <a:close/>
                  <a:moveTo>
                    <a:pt x="71" y="86"/>
                  </a:moveTo>
                  <a:lnTo>
                    <a:pt x="79" y="76"/>
                  </a:lnTo>
                  <a:lnTo>
                    <a:pt x="88" y="67"/>
                  </a:lnTo>
                  <a:lnTo>
                    <a:pt x="97" y="58"/>
                  </a:lnTo>
                  <a:lnTo>
                    <a:pt x="107" y="51"/>
                  </a:lnTo>
                  <a:lnTo>
                    <a:pt x="116" y="43"/>
                  </a:lnTo>
                  <a:lnTo>
                    <a:pt x="126" y="36"/>
                  </a:lnTo>
                  <a:lnTo>
                    <a:pt x="136" y="29"/>
                  </a:lnTo>
                  <a:lnTo>
                    <a:pt x="147" y="23"/>
                  </a:lnTo>
                  <a:lnTo>
                    <a:pt x="158" y="18"/>
                  </a:lnTo>
                  <a:lnTo>
                    <a:pt x="169" y="13"/>
                  </a:lnTo>
                  <a:lnTo>
                    <a:pt x="180" y="9"/>
                  </a:lnTo>
                  <a:lnTo>
                    <a:pt x="192" y="5"/>
                  </a:lnTo>
                  <a:lnTo>
                    <a:pt x="204" y="3"/>
                  </a:lnTo>
                  <a:lnTo>
                    <a:pt x="215" y="1"/>
                  </a:lnTo>
                  <a:lnTo>
                    <a:pt x="227" y="0"/>
                  </a:lnTo>
                  <a:lnTo>
                    <a:pt x="240" y="0"/>
                  </a:lnTo>
                  <a:lnTo>
                    <a:pt x="240" y="6"/>
                  </a:lnTo>
                  <a:lnTo>
                    <a:pt x="228" y="6"/>
                  </a:lnTo>
                  <a:lnTo>
                    <a:pt x="216" y="8"/>
                  </a:lnTo>
                  <a:lnTo>
                    <a:pt x="205" y="10"/>
                  </a:lnTo>
                  <a:lnTo>
                    <a:pt x="193" y="13"/>
                  </a:lnTo>
                  <a:lnTo>
                    <a:pt x="181" y="15"/>
                  </a:lnTo>
                  <a:lnTo>
                    <a:pt x="170" y="19"/>
                  </a:lnTo>
                  <a:lnTo>
                    <a:pt x="160" y="24"/>
                  </a:lnTo>
                  <a:lnTo>
                    <a:pt x="149" y="29"/>
                  </a:lnTo>
                  <a:lnTo>
                    <a:pt x="138" y="34"/>
                  </a:lnTo>
                  <a:lnTo>
                    <a:pt x="128" y="41"/>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右箭头 3"/>
            <p:cNvSpPr>
              <a:spLocks noChangeArrowheads="1"/>
            </p:cNvSpPr>
            <p:nvPr/>
          </p:nvSpPr>
          <p:spPr bwMode="auto">
            <a:xfrm>
              <a:off x="1443444" y="2172363"/>
              <a:ext cx="496888" cy="204788"/>
            </a:xfrm>
            <a:prstGeom prst="rightArrow">
              <a:avLst>
                <a:gd name="adj1" fmla="val 50000"/>
                <a:gd name="adj2" fmla="val 50021"/>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30" name="右箭头 44"/>
            <p:cNvSpPr>
              <a:spLocks noChangeArrowheads="1"/>
            </p:cNvSpPr>
            <p:nvPr/>
          </p:nvSpPr>
          <p:spPr bwMode="auto">
            <a:xfrm>
              <a:off x="6089829" y="2133596"/>
              <a:ext cx="496888" cy="204788"/>
            </a:xfrm>
            <a:prstGeom prst="rightArrow">
              <a:avLst>
                <a:gd name="adj1" fmla="val 50000"/>
                <a:gd name="adj2" fmla="val 50021"/>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31" name="圆角矩形 37"/>
            <p:cNvSpPr/>
            <p:nvPr/>
          </p:nvSpPr>
          <p:spPr>
            <a:xfrm>
              <a:off x="388938" y="2896198"/>
              <a:ext cx="1214437" cy="328446"/>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输入端</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圆角矩形 38"/>
            <p:cNvSpPr/>
            <p:nvPr/>
          </p:nvSpPr>
          <p:spPr>
            <a:xfrm>
              <a:off x="6310314" y="2910494"/>
              <a:ext cx="2019717" cy="479508"/>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输出端：高层语义</a:t>
              </a: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(what)</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 name="圆角矩形 39"/>
            <p:cNvSpPr/>
            <p:nvPr/>
          </p:nvSpPr>
          <p:spPr>
            <a:xfrm>
              <a:off x="1825980" y="2935028"/>
              <a:ext cx="4340250" cy="579233"/>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1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  </a:t>
              </a:r>
              <a:r>
                <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端到端学习，利用卷积、池化和误差反向传播技术，强调特征学习</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34" name="Picture 2"/>
            <p:cNvPicPr>
              <a:picLocks noChangeAspect="1" noChangeArrowheads="1"/>
            </p:cNvPicPr>
            <p:nvPr/>
          </p:nvPicPr>
          <p:blipFill>
            <a:blip r:embed="rId3" cstate="email"/>
            <a:srcRect/>
            <a:stretch>
              <a:fillRect/>
            </a:stretch>
          </p:blipFill>
          <p:spPr bwMode="auto">
            <a:xfrm>
              <a:off x="2409138" y="1544378"/>
              <a:ext cx="3475788" cy="126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5" name="圆角矩形 11"/>
          <p:cNvSpPr>
            <a:spLocks noChangeArrowheads="1"/>
          </p:cNvSpPr>
          <p:nvPr/>
        </p:nvSpPr>
        <p:spPr bwMode="auto">
          <a:xfrm>
            <a:off x="3120896" y="4402528"/>
            <a:ext cx="3277449" cy="1363582"/>
          </a:xfrm>
          <a:prstGeom prst="roundRect">
            <a:avLst>
              <a:gd name="adj" fmla="val 16667"/>
            </a:avLst>
          </a:prstGeom>
          <a:solidFill>
            <a:schemeClr val="accent5">
              <a:lumMod val="60000"/>
              <a:lumOff val="40000"/>
            </a:schemeClr>
          </a:solidFill>
          <a:ln w="9525" algn="ctr">
            <a:solidFill>
              <a:schemeClr val="tx1"/>
            </a:solidFill>
            <a:round/>
          </a:ln>
          <a:effectLst/>
        </p:spPr>
        <p:txBody>
          <a:bodyPr lIns="68580" tIns="34290" rIns="68580" bIns="34290"/>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sz="3600" dirty="0">
                <a:solidFill>
                  <a:srgbClr val="C00000"/>
                </a:solidFill>
                <a:latin typeface="黑体" panose="02010609060101010101" pitchFamily="49" charset="-122"/>
                <a:ea typeface="黑体" panose="02010609060101010101" pitchFamily="49" charset="-122"/>
              </a:rPr>
              <a:t>黑盒子</a:t>
            </a:r>
            <a:endParaRPr lang="en-US" altLang="zh-CN" sz="3600" dirty="0">
              <a:solidFill>
                <a:srgbClr val="C00000"/>
              </a:solidFill>
              <a:latin typeface="黑体" panose="02010609060101010101" pitchFamily="49" charset="-122"/>
              <a:ea typeface="黑体" panose="02010609060101010101" pitchFamily="49" charset="-122"/>
            </a:endParaRPr>
          </a:p>
          <a:p>
            <a:pPr algn="ctr">
              <a:buFont typeface="Arial" panose="020B0604020202020204" pitchFamily="34" charset="0"/>
              <a:buNone/>
            </a:pPr>
            <a:r>
              <a:rPr lang="en-US" altLang="zh-CN" sz="1800" dirty="0">
                <a:solidFill>
                  <a:srgbClr val="C00000"/>
                </a:solidFill>
                <a:latin typeface="黑体" panose="02010609060101010101" pitchFamily="49" charset="-122"/>
                <a:ea typeface="黑体" panose="02010609060101010101" pitchFamily="49" charset="-122"/>
              </a:rPr>
              <a:t>(</a:t>
            </a:r>
            <a:r>
              <a:rPr lang="zh-CN" altLang="en-US" sz="1800" dirty="0">
                <a:solidFill>
                  <a:srgbClr val="C00000"/>
                </a:solidFill>
                <a:latin typeface="黑体" panose="02010609060101010101" pitchFamily="49" charset="-122"/>
                <a:ea typeface="黑体" panose="02010609060101010101" pitchFamily="49" charset="-122"/>
              </a:rPr>
              <a:t>多粒度语义在中间层丢失</a:t>
            </a:r>
            <a:r>
              <a:rPr lang="en-US" altLang="zh-CN" sz="1800" dirty="0">
                <a:solidFill>
                  <a:srgbClr val="C00000"/>
                </a:solidFill>
                <a:latin typeface="黑体" panose="02010609060101010101" pitchFamily="49" charset="-122"/>
                <a:ea typeface="黑体" panose="02010609060101010101" pitchFamily="49" charset="-122"/>
              </a:rPr>
              <a:t>)</a:t>
            </a:r>
            <a:endParaRPr lang="en-US" altLang="zh-CN" sz="1800" dirty="0">
              <a:solidFill>
                <a:srgbClr val="C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rPr>
              <a:t>从分段学习到“端到端”学习 </a:t>
            </a:r>
            <a:endParaRPr lang="zh-CN" altLang="en-US" dirty="0">
              <a:latin typeface="黑体" panose="02010609060101010101" pitchFamily="49" charset="-122"/>
            </a:endParaRPr>
          </a:p>
        </p:txBody>
      </p:sp>
      <p:sp>
        <p:nvSpPr>
          <p:cNvPr id="4" name="圆角矩形 95"/>
          <p:cNvSpPr/>
          <p:nvPr/>
        </p:nvSpPr>
        <p:spPr bwMode="auto">
          <a:xfrm>
            <a:off x="764021" y="1750029"/>
            <a:ext cx="2167370" cy="1266748"/>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dirty="0">
                <a:solidFill>
                  <a:schemeClr val="bg1"/>
                </a:solidFill>
                <a:latin typeface="黑体" panose="02010609060101010101" pitchFamily="49" charset="-122"/>
                <a:ea typeface="黑体" panose="02010609060101010101" pitchFamily="49" charset="-122"/>
                <a:sym typeface="Times New Roman" panose="02020603050405020304" pitchFamily="16" charset="0"/>
              </a:rPr>
              <a:t>分段学习</a:t>
            </a:r>
            <a:endParaRPr lang="en-US" altLang="zh-CN" dirty="0">
              <a:solidFill>
                <a:schemeClr val="bg1"/>
              </a:solidFill>
              <a:latin typeface="黑体" panose="02010609060101010101" pitchFamily="49" charset="-122"/>
              <a:ea typeface="黑体" panose="02010609060101010101" pitchFamily="49" charset="-122"/>
              <a:sym typeface="Times New Roman" panose="02020603050405020304" pitchFamily="16" charset="0"/>
            </a:endParaRPr>
          </a:p>
        </p:txBody>
      </p:sp>
      <p:sp>
        <p:nvSpPr>
          <p:cNvPr id="5" name="圆角矩形 95"/>
          <p:cNvSpPr/>
          <p:nvPr/>
        </p:nvSpPr>
        <p:spPr bwMode="auto">
          <a:xfrm>
            <a:off x="764021" y="3176662"/>
            <a:ext cx="2167370" cy="1266748"/>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defRPr/>
            </a:pPr>
            <a:r>
              <a:rPr lang="zh-CN" altLang="en-US" dirty="0">
                <a:solidFill>
                  <a:schemeClr val="bg1"/>
                </a:solidFill>
                <a:latin typeface="黑体" panose="02010609060101010101" pitchFamily="49" charset="-122"/>
                <a:ea typeface="黑体" panose="02010609060101010101" pitchFamily="49" charset="-122"/>
                <a:sym typeface="Times New Roman" panose="02020603050405020304" pitchFamily="16" charset="0"/>
              </a:rPr>
              <a:t>端到端学习</a:t>
            </a:r>
            <a:endParaRPr lang="en-US" altLang="zh-CN" dirty="0">
              <a:solidFill>
                <a:schemeClr val="bg1"/>
              </a:solidFill>
              <a:latin typeface="黑体" panose="02010609060101010101" pitchFamily="49" charset="-122"/>
              <a:ea typeface="黑体" panose="02010609060101010101" pitchFamily="49" charset="-122"/>
              <a:sym typeface="Times New Roman" panose="02020603050405020304" pitchFamily="16" charset="0"/>
            </a:endParaRPr>
          </a:p>
        </p:txBody>
      </p:sp>
      <p:sp>
        <p:nvSpPr>
          <p:cNvPr id="6" name="圆角矩形 57"/>
          <p:cNvSpPr/>
          <p:nvPr/>
        </p:nvSpPr>
        <p:spPr bwMode="auto">
          <a:xfrm>
            <a:off x="3740890" y="1727299"/>
            <a:ext cx="7221279" cy="1289478"/>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lIns="68580" tIns="0" rIns="68580" bIns="0" anchor="ctr"/>
          <a:lstStyle/>
          <a:p>
            <a:pPr algn="ctr">
              <a:buFont typeface="Arial" panose="020B0604020202020204" pitchFamily="34" charset="0"/>
              <a:buNone/>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黑体" panose="02010609060101010101" pitchFamily="49" charset="-122"/>
                <a:ea typeface="黑体" panose="02010609060101010101" pitchFamily="49" charset="-122"/>
              </a:rPr>
              <a:t>每个阶段可灵活引入先验、经验与知识，但并不知</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黑体" panose="02010609060101010101" pitchFamily="49" charset="-122"/>
              <a:ea typeface="黑体" panose="02010609060101010101" pitchFamily="49" charset="-122"/>
            </a:endParaRPr>
          </a:p>
          <a:p>
            <a:pPr algn="ctr">
              <a:buFont typeface="Arial" panose="020B0604020202020204" pitchFamily="34" charset="0"/>
              <a:buNone/>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黑体" panose="02010609060101010101" pitchFamily="49" charset="-122"/>
                <a:ea typeface="黑体" panose="02010609060101010101" pitchFamily="49" charset="-122"/>
              </a:rPr>
              <a:t>所引入信息的合理性</a:t>
            </a:r>
            <a:endPar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黑体" panose="02010609060101010101" pitchFamily="49" charset="-122"/>
              <a:ea typeface="黑体" panose="02010609060101010101" pitchFamily="49" charset="-122"/>
            </a:endParaRPr>
          </a:p>
        </p:txBody>
      </p:sp>
      <p:sp>
        <p:nvSpPr>
          <p:cNvPr id="7" name="圆角矩形 58"/>
          <p:cNvSpPr/>
          <p:nvPr/>
        </p:nvSpPr>
        <p:spPr bwMode="auto">
          <a:xfrm>
            <a:off x="3740891" y="3176662"/>
            <a:ext cx="7221278" cy="1289478"/>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lIns="68580" tIns="0" rIns="68580" bIns="0" anchor="ctr"/>
          <a:lstStyle/>
          <a:p>
            <a:pPr algn="ctr">
              <a:buFont typeface="Arial" panose="020B0604020202020204" pitchFamily="34" charset="0"/>
              <a:buNone/>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rPr>
              <a:t>数据说话（你见或不见我，我就在那里，不悲不喜），</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endParaRPr>
          </a:p>
          <a:p>
            <a:pPr algn="ctr">
              <a:buFont typeface="Arial" panose="020B0604020202020204" pitchFamily="34" charset="0"/>
              <a:buNone/>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rPr>
              <a:t>但缺乏了人类语言可表述的 “</a:t>
            </a:r>
            <a:r>
              <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rPr>
              <a:t>interpretability</a:t>
            </a: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rPr>
              <a:t>从图灵机到神经图灵机</a:t>
            </a:r>
            <a:endParaRPr lang="zh-CN" altLang="en-US" dirty="0">
              <a:latin typeface="黑体" panose="02010609060101010101" pitchFamily="49" charset="-122"/>
            </a:endParaRPr>
          </a:p>
        </p:txBody>
      </p:sp>
      <p:sp>
        <p:nvSpPr>
          <p:cNvPr id="5" name="文本框 4"/>
          <p:cNvSpPr txBox="1"/>
          <p:nvPr/>
        </p:nvSpPr>
        <p:spPr>
          <a:xfrm>
            <a:off x="637953" y="931752"/>
            <a:ext cx="6103088" cy="58477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latin typeface="黑体" panose="02010609060101010101" pitchFamily="49" charset="-122"/>
                <a:ea typeface="黑体" panose="02010609060101010101" pitchFamily="49" charset="-122"/>
                <a:cs typeface="+mj-cs"/>
              </a:rPr>
              <a:t>利用外在记忆体中的知识</a:t>
            </a:r>
            <a:endParaRPr lang="zh-CN" altLang="en-US" sz="3200" dirty="0">
              <a:latin typeface="黑体" panose="02010609060101010101" pitchFamily="49" charset="-122"/>
              <a:ea typeface="黑体" panose="02010609060101010101" pitchFamily="49" charset="-122"/>
            </a:endParaRPr>
          </a:p>
        </p:txBody>
      </p:sp>
      <p:pic>
        <p:nvPicPr>
          <p:cNvPr id="6" name="Picture 2" descr="Image result for original turing machine"/>
          <p:cNvPicPr>
            <a:picLocks noChangeAspect="1" noChangeArrowheads="1"/>
          </p:cNvPicPr>
          <p:nvPr/>
        </p:nvPicPr>
        <p:blipFill>
          <a:blip r:embed="rId1" cstate="email"/>
          <a:srcRect/>
          <a:stretch>
            <a:fillRect/>
          </a:stretch>
        </p:blipFill>
        <p:spPr bwMode="auto">
          <a:xfrm>
            <a:off x="633662" y="1779148"/>
            <a:ext cx="5372295" cy="333098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33662" y="5299122"/>
            <a:ext cx="5458788" cy="900246"/>
          </a:xfrm>
          <a:prstGeom prst="rect">
            <a:avLst/>
          </a:prstGeom>
        </p:spPr>
        <p:txBody>
          <a:bodyPr wrap="square" lIns="68580" tIns="34290" rIns="68580" bIns="34290">
            <a:spAutoFit/>
          </a:bodyPr>
          <a:lstStyle/>
          <a:p>
            <a:pPr algn="ctr"/>
            <a:r>
              <a:rPr lang="en-US" altLang="zh-CN" dirty="0" err="1">
                <a:solidFill>
                  <a:prstClr val="black"/>
                </a:solidFill>
                <a:latin typeface="Times New Roman" panose="02020603050405020304"/>
                <a:ea typeface="黑体" panose="02010609060101010101" pitchFamily="49" charset="-122"/>
              </a:rPr>
              <a:t>A.M.Turing</a:t>
            </a:r>
            <a:r>
              <a:rPr lang="en-US" altLang="zh-CN" dirty="0">
                <a:solidFill>
                  <a:prstClr val="black"/>
                </a:solidFill>
                <a:latin typeface="Times New Roman" panose="02020603050405020304"/>
                <a:ea typeface="黑体" panose="02010609060101010101" pitchFamily="49" charset="-122"/>
              </a:rPr>
              <a:t>, On Computable Numbers with an Application to the </a:t>
            </a:r>
            <a:r>
              <a:rPr lang="en-US" altLang="zh-CN" dirty="0" err="1">
                <a:solidFill>
                  <a:prstClr val="black"/>
                </a:solidFill>
                <a:latin typeface="Times New Roman" panose="02020603050405020304"/>
                <a:ea typeface="黑体" panose="02010609060101010101" pitchFamily="49" charset="-122"/>
              </a:rPr>
              <a:t>Entscheidungsproblem</a:t>
            </a:r>
            <a:r>
              <a:rPr lang="en-US" altLang="zh-CN" dirty="0">
                <a:solidFill>
                  <a:prstClr val="black"/>
                </a:solidFill>
                <a:latin typeface="Times New Roman" panose="02020603050405020304"/>
                <a:ea typeface="黑体" panose="02010609060101010101" pitchFamily="49" charset="-122"/>
              </a:rPr>
              <a:t>, </a:t>
            </a:r>
            <a:r>
              <a:rPr lang="en-US" altLang="zh-CN" i="1" dirty="0">
                <a:solidFill>
                  <a:prstClr val="black"/>
                </a:solidFill>
                <a:latin typeface="Times New Roman" panose="02020603050405020304"/>
                <a:ea typeface="黑体" panose="02010609060101010101" pitchFamily="49" charset="-122"/>
              </a:rPr>
              <a:t>Proceedings of the London Mathematical Society</a:t>
            </a:r>
            <a:r>
              <a:rPr lang="en-US" altLang="zh-CN" dirty="0">
                <a:solidFill>
                  <a:prstClr val="black"/>
                </a:solidFill>
                <a:latin typeface="Times New Roman" panose="02020603050405020304"/>
                <a:ea typeface="黑体" panose="02010609060101010101" pitchFamily="49" charset="-122"/>
              </a:rPr>
              <a:t>, Ser. 2, Vol. 42, 1937</a:t>
            </a:r>
            <a:endParaRPr lang="zh-CN" altLang="en-US" dirty="0">
              <a:solidFill>
                <a:prstClr val="black"/>
              </a:solidFill>
              <a:latin typeface="Times New Roman" panose="02020603050405020304"/>
              <a:ea typeface="黑体" panose="02010609060101010101" pitchFamily="49" charset="-122"/>
            </a:endParaRPr>
          </a:p>
        </p:txBody>
      </p:sp>
      <p:pic>
        <p:nvPicPr>
          <p:cNvPr id="8" name="Picture 2"/>
          <p:cNvPicPr>
            <a:picLocks noChangeAspect="1" noChangeArrowheads="1"/>
          </p:cNvPicPr>
          <p:nvPr/>
        </p:nvPicPr>
        <p:blipFill>
          <a:blip r:embed="rId2" cstate="email"/>
          <a:srcRect/>
          <a:stretch>
            <a:fillRect/>
          </a:stretch>
        </p:blipFill>
        <p:spPr bwMode="auto">
          <a:xfrm>
            <a:off x="6092450" y="2087998"/>
            <a:ext cx="5606118" cy="3022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6741040" y="5299122"/>
            <a:ext cx="4957527" cy="900246"/>
          </a:xfrm>
          <a:prstGeom prst="rect">
            <a:avLst/>
          </a:prstGeom>
        </p:spPr>
        <p:txBody>
          <a:bodyPr wrap="square" lIns="68580" tIns="34290" rIns="68580" bIns="34290">
            <a:spAutoFit/>
          </a:bodyPr>
          <a:lstStyle/>
          <a:p>
            <a:pPr algn="ctr"/>
            <a:r>
              <a:rPr lang="en-US" altLang="zh-CN" dirty="0">
                <a:solidFill>
                  <a:prstClr val="black"/>
                </a:solidFill>
                <a:latin typeface="Times New Roman" panose="02020603050405020304"/>
                <a:ea typeface="黑体" panose="02010609060101010101" pitchFamily="49" charset="-122"/>
              </a:rPr>
              <a:t>Alex Graves, et al., Hybrid computing using a neural network with dynamic external memory, </a:t>
            </a:r>
            <a:r>
              <a:rPr lang="en-US" altLang="zh-CN" i="1" dirty="0">
                <a:solidFill>
                  <a:prstClr val="black"/>
                </a:solidFill>
                <a:latin typeface="Times New Roman" panose="02020603050405020304"/>
                <a:ea typeface="黑体" panose="02010609060101010101" pitchFamily="49" charset="-122"/>
              </a:rPr>
              <a:t>Nature</a:t>
            </a:r>
            <a:r>
              <a:rPr lang="en-US" altLang="zh-CN" dirty="0">
                <a:solidFill>
                  <a:prstClr val="black"/>
                </a:solidFill>
                <a:latin typeface="Times New Roman" panose="02020603050405020304"/>
                <a:ea typeface="黑体" panose="02010609060101010101" pitchFamily="49" charset="-122"/>
              </a:rPr>
              <a:t> 538, 471–476,2016 </a:t>
            </a:r>
            <a:endParaRPr lang="en-US" altLang="zh-CN" dirty="0">
              <a:solidFill>
                <a:prstClr val="black"/>
              </a:solidFill>
              <a:latin typeface="Times New Roman" panose="02020603050405020304"/>
              <a:ea typeface="黑体" panose="02010609060101010101" pitchFamily="49" charset="-122"/>
            </a:endParaRPr>
          </a:p>
        </p:txBody>
      </p:sp>
      <p:pic>
        <p:nvPicPr>
          <p:cNvPr id="10" name="Picture 3"/>
          <p:cNvPicPr>
            <a:picLocks noChangeAspect="1" noChangeArrowheads="1"/>
          </p:cNvPicPr>
          <p:nvPr/>
        </p:nvPicPr>
        <p:blipFill>
          <a:blip r:embed="rId3" cstate="email"/>
          <a:srcRect/>
          <a:stretch>
            <a:fillRect/>
          </a:stretch>
        </p:blipFill>
        <p:spPr bwMode="auto">
          <a:xfrm>
            <a:off x="6741041" y="1013971"/>
            <a:ext cx="4308937" cy="103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rPr>
              <a:t>利用外在记忆体中的知识进行可计算推理</a:t>
            </a:r>
            <a:endParaRPr lang="zh-CN" altLang="en-US" dirty="0">
              <a:latin typeface="黑体" panose="02010609060101010101" pitchFamily="49" charset="-122"/>
            </a:endParaRPr>
          </a:p>
        </p:txBody>
      </p:sp>
      <p:sp>
        <p:nvSpPr>
          <p:cNvPr id="6" name="矩形 5"/>
          <p:cNvSpPr/>
          <p:nvPr/>
        </p:nvSpPr>
        <p:spPr>
          <a:xfrm>
            <a:off x="394447" y="5175101"/>
            <a:ext cx="12018434" cy="1454244"/>
          </a:xfrm>
          <a:prstGeom prst="rect">
            <a:avLst/>
          </a:prstGeom>
        </p:spPr>
        <p:txBody>
          <a:bodyPr wrap="square" lIns="68580" tIns="34290" rIns="68580" bIns="34290">
            <a:spAutoFit/>
          </a:bodyPr>
          <a:lstStyle/>
          <a:p>
            <a:pPr marL="214630" indent="-214630">
              <a:buFont typeface="Wingdings" panose="05000000000000000000" pitchFamily="2" charset="2"/>
              <a:buChar char="l"/>
            </a:pP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Jason Weston(</a:t>
            </a:r>
            <a:r>
              <a:rPr lang="en-US" altLang="zh-CN" dirty="0" err="1">
                <a:solidFill>
                  <a:prstClr val="black"/>
                </a:solidFill>
                <a:latin typeface="Times New Roman" panose="02020603050405020304" pitchFamily="16" charset="0"/>
                <a:ea typeface="黑体" panose="02010609060101010101" pitchFamily="49" charset="-122"/>
                <a:cs typeface="Times New Roman" panose="02020603050405020304" pitchFamily="16" charset="0"/>
              </a:rPr>
              <a:t>facebook</a:t>
            </a: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 et al., Memory Networks, arXiv:1410.3916</a:t>
            </a:r>
            <a:endPar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a:p>
            <a:pPr marL="214630" indent="-214630">
              <a:buFont typeface="Wingdings" panose="05000000000000000000" pitchFamily="2" charset="2"/>
              <a:buChar char="l"/>
            </a:pP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Retrieval induces adaptive forgetting of competing memories via cortical pattern suppression, Nature Neuroscience</a:t>
            </a:r>
            <a:r>
              <a:rPr lang="en-US" altLang="zh-CN" dirty="0">
                <a:latin typeface="Times New Roman" panose="02020603050405020304" pitchFamily="16" charset="0"/>
                <a:cs typeface="Times New Roman" panose="02020603050405020304" pitchFamily="16" charset="0"/>
              </a:rPr>
              <a:t>, 18, pages582–589 (2015)</a:t>
            </a:r>
            <a:endParaRPr lang="en-US" altLang="zh-CN" dirty="0">
              <a:latin typeface="Times New Roman" panose="02020603050405020304" pitchFamily="16" charset="0"/>
              <a:cs typeface="Times New Roman" panose="02020603050405020304" pitchFamily="16" charset="0"/>
            </a:endParaRPr>
          </a:p>
          <a:p>
            <a:pPr marL="214630" indent="-214630">
              <a:buFont typeface="Wingdings" panose="05000000000000000000" pitchFamily="2" charset="2"/>
              <a:buChar char="l"/>
            </a:pP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A neural algorithm for a fundamental computing problem, Science , 358, Issue 6364,793-796, 2017</a:t>
            </a:r>
            <a:endPar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a:p>
            <a:endParaRPr lang="zh-CN" altLang="en-US" dirty="0">
              <a:latin typeface="Times New Roman" panose="02020603050405020304" pitchFamily="16" charset="0"/>
              <a:cs typeface="Times New Roman" panose="02020603050405020304" pitchFamily="16" charset="0"/>
            </a:endParaRPr>
          </a:p>
        </p:txBody>
      </p:sp>
      <p:grpSp>
        <p:nvGrpSpPr>
          <p:cNvPr id="12" name="组合 11"/>
          <p:cNvGrpSpPr/>
          <p:nvPr/>
        </p:nvGrpSpPr>
        <p:grpSpPr>
          <a:xfrm>
            <a:off x="4520680" y="1147038"/>
            <a:ext cx="3014345" cy="3634034"/>
            <a:chOff x="3702293" y="1389078"/>
            <a:chExt cx="2078081" cy="2753319"/>
          </a:xfrm>
        </p:grpSpPr>
        <p:pic>
          <p:nvPicPr>
            <p:cNvPr id="5" name="Picture 2"/>
            <p:cNvPicPr>
              <a:picLocks noChangeAspect="1" noChangeArrowheads="1"/>
            </p:cNvPicPr>
            <p:nvPr/>
          </p:nvPicPr>
          <p:blipFill>
            <a:blip r:embed="rId1" cstate="email"/>
            <a:srcRect/>
            <a:stretch>
              <a:fillRect/>
            </a:stretch>
          </p:blipFill>
          <p:spPr bwMode="auto">
            <a:xfrm>
              <a:off x="3702293" y="1389078"/>
              <a:ext cx="2078081" cy="2204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3753094" y="3673038"/>
              <a:ext cx="1904025" cy="469359"/>
            </a:xfrm>
            <a:prstGeom prst="rect">
              <a:avLst/>
            </a:prstGeom>
            <a:solidFill>
              <a:srgbClr val="0070C0"/>
            </a:solidFill>
          </p:spPr>
          <p:txBody>
            <a:bodyPr wrap="square" lIns="68580" tIns="34290" rIns="68580" bIns="34290">
              <a:spAutoFit/>
            </a:bodyPr>
            <a:lstStyle/>
            <a:p>
              <a:pPr algn="ctr"/>
              <a:r>
                <a:rPr lang="zh-CN" altLang="en-US" dirty="0">
                  <a:solidFill>
                    <a:schemeClr val="bg1"/>
                  </a:solidFill>
                  <a:ea typeface="黑体" panose="02010609060101010101" pitchFamily="49" charset="-122"/>
                </a:rPr>
                <a:t>记忆的激活：</a:t>
              </a:r>
              <a:endParaRPr lang="en-US" altLang="zh-CN" dirty="0">
                <a:solidFill>
                  <a:schemeClr val="bg1"/>
                </a:solidFill>
                <a:ea typeface="黑体" panose="02010609060101010101" pitchFamily="49" charset="-122"/>
              </a:endParaRPr>
            </a:p>
            <a:p>
              <a:pPr algn="ctr"/>
              <a:r>
                <a:rPr lang="zh-CN" altLang="en-US" dirty="0">
                  <a:solidFill>
                    <a:schemeClr val="bg1"/>
                  </a:solidFill>
                  <a:ea typeface="黑体" panose="02010609060101010101" pitchFamily="49" charset="-122"/>
                </a:rPr>
                <a:t>哈希索引的相似度搜索</a:t>
              </a:r>
              <a:endParaRPr lang="en-US" altLang="zh-CN" dirty="0">
                <a:solidFill>
                  <a:schemeClr val="bg1"/>
                </a:solidFill>
                <a:ea typeface="黑体" panose="02010609060101010101" pitchFamily="49" charset="-122"/>
              </a:endParaRPr>
            </a:p>
          </p:txBody>
        </p:sp>
      </p:grpSp>
      <p:grpSp>
        <p:nvGrpSpPr>
          <p:cNvPr id="8" name="组合 7"/>
          <p:cNvGrpSpPr/>
          <p:nvPr/>
        </p:nvGrpSpPr>
        <p:grpSpPr>
          <a:xfrm>
            <a:off x="7952119" y="1422400"/>
            <a:ext cx="3390653" cy="3625649"/>
            <a:chOff x="4194624" y="1856168"/>
            <a:chExt cx="4231729" cy="4080339"/>
          </a:xfrm>
        </p:grpSpPr>
        <p:sp>
          <p:nvSpPr>
            <p:cNvPr id="9" name="矩形 8"/>
            <p:cNvSpPr/>
            <p:nvPr/>
          </p:nvSpPr>
          <p:spPr>
            <a:xfrm>
              <a:off x="4230458" y="4897383"/>
              <a:ext cx="4195895" cy="1039124"/>
            </a:xfrm>
            <a:prstGeom prst="rect">
              <a:avLst/>
            </a:prstGeom>
            <a:solidFill>
              <a:srgbClr val="0070C0"/>
            </a:solidFill>
          </p:spPr>
          <p:txBody>
            <a:bodyPr wrap="square">
              <a:spAutoFit/>
            </a:bodyPr>
            <a:lstStyle/>
            <a:p>
              <a:pPr algn="ctr"/>
              <a:r>
                <a:rPr lang="zh-CN" altLang="en-US" dirty="0">
                  <a:solidFill>
                    <a:schemeClr val="bg1"/>
                  </a:solidFill>
                  <a:ea typeface="黑体" panose="02010609060101010101" pitchFamily="49" charset="-122"/>
                </a:rPr>
                <a:t>  记忆的可塑性维持、用尽废退：</a:t>
              </a:r>
              <a:endParaRPr lang="en-US" altLang="zh-CN" dirty="0">
                <a:solidFill>
                  <a:schemeClr val="bg1"/>
                </a:solidFill>
                <a:ea typeface="黑体" panose="02010609060101010101" pitchFamily="49" charset="-122"/>
              </a:endParaRPr>
            </a:p>
            <a:p>
              <a:pPr algn="ctr"/>
              <a:r>
                <a:rPr lang="zh-CN" altLang="en-US" dirty="0">
                  <a:solidFill>
                    <a:schemeClr val="bg1"/>
                  </a:solidFill>
                  <a:ea typeface="黑体" panose="02010609060101010101" pitchFamily="49" charset="-122"/>
                </a:rPr>
                <a:t>强化学习中记忆的形成、巩固和遗忘</a:t>
              </a:r>
              <a:endParaRPr lang="zh-CN" altLang="en-US" dirty="0">
                <a:solidFill>
                  <a:schemeClr val="bg1"/>
                </a:solidFill>
                <a:ea typeface="黑体" panose="02010609060101010101" pitchFamily="49" charset="-122"/>
              </a:endParaRPr>
            </a:p>
          </p:txBody>
        </p:sp>
        <p:pic>
          <p:nvPicPr>
            <p:cNvPr id="10" name="Picture 3"/>
            <p:cNvPicPr>
              <a:picLocks noChangeAspect="1" noChangeArrowheads="1"/>
            </p:cNvPicPr>
            <p:nvPr/>
          </p:nvPicPr>
          <p:blipFill>
            <a:blip r:embed="rId2" cstate="email"/>
            <a:srcRect/>
            <a:stretch>
              <a:fillRect/>
            </a:stretch>
          </p:blipFill>
          <p:spPr bwMode="auto">
            <a:xfrm>
              <a:off x="4194624" y="1856168"/>
              <a:ext cx="4195895" cy="2886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组合 12"/>
          <p:cNvGrpSpPr/>
          <p:nvPr/>
        </p:nvGrpSpPr>
        <p:grpSpPr>
          <a:xfrm>
            <a:off x="763560" y="887600"/>
            <a:ext cx="3374775" cy="3913412"/>
            <a:chOff x="869761" y="1177408"/>
            <a:chExt cx="2326560" cy="2964989"/>
          </a:xfrm>
        </p:grpSpPr>
        <p:sp>
          <p:nvSpPr>
            <p:cNvPr id="4" name="矩形 3"/>
            <p:cNvSpPr/>
            <p:nvPr/>
          </p:nvSpPr>
          <p:spPr>
            <a:xfrm>
              <a:off x="869761" y="3673038"/>
              <a:ext cx="2317712" cy="469359"/>
            </a:xfrm>
            <a:prstGeom prst="rect">
              <a:avLst/>
            </a:prstGeom>
            <a:solidFill>
              <a:srgbClr val="0070C0"/>
            </a:solidFill>
          </p:spPr>
          <p:txBody>
            <a:bodyPr wrap="square" lIns="68580" tIns="34290" rIns="68580" bIns="34290">
              <a:spAutoFit/>
            </a:bodyPr>
            <a:lstStyle/>
            <a:p>
              <a:pPr algn="ctr"/>
              <a:r>
                <a:rPr lang="zh-CN" altLang="en-US" dirty="0">
                  <a:solidFill>
                    <a:schemeClr val="bg1"/>
                  </a:solidFill>
                  <a:ea typeface="黑体" panose="02010609060101010101" pitchFamily="49" charset="-122"/>
                </a:rPr>
                <a:t>弦外之音、画外之意：</a:t>
              </a:r>
              <a:endParaRPr lang="en-US" altLang="zh-CN" dirty="0">
                <a:solidFill>
                  <a:schemeClr val="bg1"/>
                </a:solidFill>
                <a:ea typeface="黑体" panose="02010609060101010101" pitchFamily="49" charset="-122"/>
              </a:endParaRPr>
            </a:p>
            <a:p>
              <a:pPr algn="ctr"/>
              <a:r>
                <a:rPr lang="zh-CN" altLang="en-US" dirty="0">
                  <a:solidFill>
                    <a:schemeClr val="bg1"/>
                  </a:solidFill>
                  <a:ea typeface="黑体" panose="02010609060101010101" pitchFamily="49" charset="-122"/>
                </a:rPr>
                <a:t>利用外在记忆体的深度神经推理</a:t>
              </a:r>
              <a:r>
                <a:rPr lang="en-US" altLang="zh-CN" dirty="0">
                  <a:solidFill>
                    <a:schemeClr val="bg1"/>
                  </a:solidFill>
                  <a:latin typeface="Times New Roman" panose="02020603050405020304" pitchFamily="16" charset="0"/>
                  <a:cs typeface="Times New Roman" panose="02020603050405020304" pitchFamily="16" charset="0"/>
                </a:rPr>
                <a:t> </a:t>
              </a:r>
              <a:endParaRPr lang="en-US" altLang="zh-CN" dirty="0">
                <a:solidFill>
                  <a:schemeClr val="bg1"/>
                </a:solidFill>
                <a:latin typeface="Times New Roman" panose="02020603050405020304" pitchFamily="16" charset="0"/>
                <a:cs typeface="Times New Roman" panose="02020603050405020304" pitchFamily="16" charset="0"/>
              </a:endParaRPr>
            </a:p>
          </p:txBody>
        </p:sp>
        <p:pic>
          <p:nvPicPr>
            <p:cNvPr id="11" name="Picture 2"/>
            <p:cNvPicPr>
              <a:picLocks noChangeAspect="1" noChangeArrowheads="1"/>
            </p:cNvPicPr>
            <p:nvPr/>
          </p:nvPicPr>
          <p:blipFill>
            <a:blip r:embed="rId3" cstate="email"/>
            <a:srcRect/>
            <a:stretch>
              <a:fillRect/>
            </a:stretch>
          </p:blipFill>
          <p:spPr bwMode="auto">
            <a:xfrm>
              <a:off x="869761" y="1177408"/>
              <a:ext cx="2326560" cy="2399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rPr>
              <a:t>外在记忆体中的知识的不同利用方式</a:t>
            </a:r>
            <a:endParaRPr lang="zh-CN" altLang="en-US" dirty="0">
              <a:latin typeface="黑体" panose="02010609060101010101" pitchFamily="49" charset="-122"/>
            </a:endParaRPr>
          </a:p>
        </p:txBody>
      </p:sp>
      <p:sp>
        <p:nvSpPr>
          <p:cNvPr id="4" name="矩形 3"/>
          <p:cNvSpPr/>
          <p:nvPr/>
        </p:nvSpPr>
        <p:spPr>
          <a:xfrm>
            <a:off x="414185" y="4145370"/>
            <a:ext cx="3237324" cy="396144"/>
          </a:xfrm>
          <a:prstGeom prst="rect">
            <a:avLst/>
          </a:prstGeom>
          <a:solidFill>
            <a:srgbClr val="0070C0"/>
          </a:solidFill>
        </p:spPr>
        <p:txBody>
          <a:bodyPr wrap="square" lIns="68580" tIns="34290" rIns="68580" bIns="34290">
            <a:spAutoFit/>
          </a:bodyPr>
          <a:lstStyle/>
          <a:p>
            <a:pPr algn="ctr"/>
            <a:r>
              <a:rPr lang="en-US" altLang="zh-CN" sz="15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one shot learning</a:t>
            </a:r>
            <a:endParaRPr lang="en-US" altLang="zh-CN" sz="15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矩形 4"/>
          <p:cNvSpPr/>
          <p:nvPr/>
        </p:nvSpPr>
        <p:spPr>
          <a:xfrm>
            <a:off x="308500" y="5129783"/>
            <a:ext cx="11802385" cy="761814"/>
          </a:xfrm>
          <a:prstGeom prst="rect">
            <a:avLst/>
          </a:prstGeom>
        </p:spPr>
        <p:txBody>
          <a:bodyPr wrap="square" lIns="68580" tIns="34290" rIns="68580" bIns="34290">
            <a:spAutoFit/>
          </a:bodyPr>
          <a:lstStyle/>
          <a:p>
            <a:pPr marL="214630" indent="-214630">
              <a:buFont typeface="Wingdings" panose="05000000000000000000" pitchFamily="2" charset="2"/>
              <a:buChar char="l"/>
            </a:pP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Adam </a:t>
            </a:r>
            <a:r>
              <a:rPr lang="en-US" altLang="zh-CN" dirty="0" err="1">
                <a:solidFill>
                  <a:prstClr val="black"/>
                </a:solidFill>
                <a:latin typeface="Times New Roman" panose="02020603050405020304" pitchFamily="16" charset="0"/>
                <a:ea typeface="黑体" panose="02010609060101010101" pitchFamily="49" charset="-122"/>
                <a:cs typeface="Times New Roman" panose="02020603050405020304" pitchFamily="16" charset="0"/>
              </a:rPr>
              <a:t>Santoro,et</a:t>
            </a: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 al., Meta-Learning with Memory-Augmented Neural Networks</a:t>
            </a:r>
            <a:endPar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a:p>
            <a:pPr marL="214630" indent="-214630">
              <a:buFont typeface="Wingdings" panose="05000000000000000000" pitchFamily="2" charset="2"/>
              <a:buChar char="l"/>
            </a:pPr>
            <a:r>
              <a:rPr lang="en-US" altLang="zh-CN" dirty="0" err="1">
                <a:solidFill>
                  <a:prstClr val="black"/>
                </a:solidFill>
                <a:latin typeface="Times New Roman" panose="02020603050405020304" pitchFamily="16" charset="0"/>
                <a:ea typeface="黑体" panose="02010609060101010101" pitchFamily="49" charset="-122"/>
                <a:cs typeface="Times New Roman" panose="02020603050405020304" pitchFamily="16" charset="0"/>
              </a:rPr>
              <a:t>Chenjun</a:t>
            </a: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 Xiao, et al., Memory-Augmented Monte Carlo Tree Search</a:t>
            </a:r>
            <a:endPar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a:p>
            <a:pPr marL="214630" indent="-214630">
              <a:buFont typeface="Wingdings" panose="05000000000000000000" pitchFamily="2" charset="2"/>
              <a:buChar char="l"/>
            </a:pP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Emilio </a:t>
            </a:r>
            <a:r>
              <a:rPr lang="en-US" altLang="zh-CN" dirty="0" err="1">
                <a:solidFill>
                  <a:prstClr val="black"/>
                </a:solidFill>
                <a:latin typeface="Times New Roman" panose="02020603050405020304" pitchFamily="16" charset="0"/>
                <a:ea typeface="黑体" panose="02010609060101010101" pitchFamily="49" charset="-122"/>
                <a:cs typeface="Times New Roman" panose="02020603050405020304" pitchFamily="16" charset="0"/>
              </a:rPr>
              <a:t>Parisotto</a:t>
            </a: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 et al., Neural </a:t>
            </a:r>
            <a:r>
              <a:rPr lang="en-US" altLang="zh-CN" dirty="0" err="1">
                <a:solidFill>
                  <a:prstClr val="black"/>
                </a:solidFill>
                <a:latin typeface="Times New Roman" panose="02020603050405020304" pitchFamily="16" charset="0"/>
                <a:ea typeface="黑体" panose="02010609060101010101" pitchFamily="49" charset="-122"/>
                <a:cs typeface="Times New Roman" panose="02020603050405020304" pitchFamily="16" charset="0"/>
              </a:rPr>
              <a:t>Map:Structured</a:t>
            </a:r>
            <a:r>
              <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rPr>
              <a:t> Memory for deep reinforcement learning</a:t>
            </a:r>
            <a:endParaRPr lang="en-US" altLang="zh-CN" dirty="0">
              <a:solidFill>
                <a:prstClr val="black"/>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矩形 5"/>
          <p:cNvSpPr/>
          <p:nvPr/>
        </p:nvSpPr>
        <p:spPr>
          <a:xfrm>
            <a:off x="4284521" y="4150295"/>
            <a:ext cx="3041225" cy="396144"/>
          </a:xfrm>
          <a:prstGeom prst="rect">
            <a:avLst/>
          </a:prstGeom>
          <a:solidFill>
            <a:srgbClr val="0070C0"/>
          </a:solidFill>
        </p:spPr>
        <p:txBody>
          <a:bodyPr wrap="square" lIns="68580" tIns="34290" rIns="68580" bIns="34290">
            <a:spAutoFit/>
          </a:bodyPr>
          <a:lstStyle/>
          <a:p>
            <a:pPr algn="ctr"/>
            <a:r>
              <a:rPr lang="en-US" altLang="zh-CN" sz="15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Monte Carlo Tree Search</a:t>
            </a:r>
            <a:endParaRPr lang="en-US" altLang="zh-CN" sz="15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8200119" y="4139394"/>
            <a:ext cx="3941081" cy="396144"/>
          </a:xfrm>
          <a:prstGeom prst="rect">
            <a:avLst/>
          </a:prstGeom>
          <a:solidFill>
            <a:srgbClr val="0070C0"/>
          </a:solidFill>
        </p:spPr>
        <p:txBody>
          <a:bodyPr wrap="square" lIns="68580" tIns="34290" rIns="68580" bIns="34290">
            <a:spAutoFit/>
          </a:bodyPr>
          <a:lstStyle/>
          <a:p>
            <a:pPr algn="ctr"/>
            <a:r>
              <a:rPr lang="zh-CN" altLang="en-US" sz="15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  </a:t>
            </a:r>
            <a:r>
              <a:rPr lang="en-US" altLang="zh-CN" sz="15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Structured memory</a:t>
            </a:r>
            <a:endParaRPr lang="zh-CN" altLang="en-US" sz="15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8" name="Picture 2"/>
          <p:cNvPicPr>
            <a:picLocks noChangeAspect="1" noChangeArrowheads="1"/>
          </p:cNvPicPr>
          <p:nvPr/>
        </p:nvPicPr>
        <p:blipFill>
          <a:blip r:embed="rId1" cstate="email"/>
          <a:srcRect/>
          <a:stretch>
            <a:fillRect/>
          </a:stretch>
        </p:blipFill>
        <p:spPr bwMode="auto">
          <a:xfrm>
            <a:off x="50800" y="1226313"/>
            <a:ext cx="3784331" cy="2265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2"/>
          <a:stretch>
            <a:fillRect/>
          </a:stretch>
        </p:blipFill>
        <p:spPr bwMode="auto">
          <a:xfrm>
            <a:off x="4249596" y="1227822"/>
            <a:ext cx="4350503" cy="3369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3" cstate="email"/>
          <a:srcRect/>
          <a:stretch>
            <a:fillRect/>
          </a:stretch>
        </p:blipFill>
        <p:spPr bwMode="auto">
          <a:xfrm>
            <a:off x="8200117" y="1058071"/>
            <a:ext cx="3479464" cy="2866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sym typeface="Times New Roman" panose="02020603050405020304" pitchFamily="16" charset="0"/>
              </a:rPr>
              <a:t>有效利用当前数据、已有知识和未知交互</a:t>
            </a:r>
            <a:endParaRPr lang="zh-CN" altLang="en-US" dirty="0">
              <a:latin typeface="黑体" panose="02010609060101010101" pitchFamily="49" charset="-122"/>
            </a:endParaRPr>
          </a:p>
        </p:txBody>
      </p:sp>
      <p:graphicFrame>
        <p:nvGraphicFramePr>
          <p:cNvPr id="4" name="内容占位符 12"/>
          <p:cNvGraphicFramePr/>
          <p:nvPr/>
        </p:nvGraphicFramePr>
        <p:xfrm>
          <a:off x="787401" y="910167"/>
          <a:ext cx="10617198" cy="5414433"/>
        </p:xfrm>
        <a:graphic>
          <a:graphicData uri="http://schemas.openxmlformats.org/drawingml/2006/table">
            <a:tbl>
              <a:tblPr firstRow="1" bandCol="1">
                <a:tableStyleId>{00A15C55-8517-42AA-B614-E9B94910E393}</a:tableStyleId>
              </a:tblPr>
              <a:tblGrid>
                <a:gridCol w="3275518"/>
                <a:gridCol w="3546596"/>
                <a:gridCol w="3795084"/>
              </a:tblGrid>
              <a:tr h="4965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Shallow models</a:t>
                      </a:r>
                      <a:endParaRPr kumimoji="0" lang="zh-CN" altLang="en-US" sz="2400" b="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 </a:t>
                      </a:r>
                      <a:r>
                        <a:rPr kumimoji="0" lang="en-US" altLang="zh-CN" sz="2400" b="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Deep models</a:t>
                      </a:r>
                      <a:endParaRPr kumimoji="0" lang="zh-CN" altLang="en-US" sz="2400" b="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备注</a:t>
                      </a:r>
                      <a:endParaRPr kumimoji="0" lang="zh-CN" altLang="en-US" sz="2400" b="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6648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Language model</a:t>
                      </a:r>
                      <a:endPar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Neural language model</a:t>
                      </a:r>
                      <a:endParaRPr kumimoji="0" lang="zh-CN" altLang="en-US"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marL="342900" marR="0" lvl="0" indent="-342900" algn="l" defTabSz="914400" rtl="0" eaLnBrk="1" fontAlgn="base" latinLnBrk="0" hangingPunct="1">
                        <a:lnSpc>
                          <a:spcPct val="100000"/>
                        </a:lnSpc>
                        <a:spcBef>
                          <a:spcPct val="20000"/>
                        </a:spcBef>
                        <a:spcAft>
                          <a:spcPct val="0"/>
                        </a:spcAft>
                        <a:buClr>
                          <a:srgbClr val="C00000"/>
                        </a:buClr>
                        <a:buSzTx/>
                        <a:buFont typeface="Wingdings" panose="05000000000000000000" pitchFamily="2" charset="2"/>
                        <a:buChar char="l"/>
                      </a:pPr>
                      <a:r>
                        <a:rPr kumimoji="0" lang="zh-CN" altLang="en-US" sz="280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不只是单纯追求将浅层模型拓展到深层模型。</a:t>
                      </a:r>
                      <a:endParaRPr kumimoji="0" lang="en-US" altLang="zh-CN" sz="280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l" defTabSz="914400" rtl="0" eaLnBrk="1" fontAlgn="base" latinLnBrk="0" hangingPunct="1">
                        <a:lnSpc>
                          <a:spcPct val="100000"/>
                        </a:lnSpc>
                        <a:spcBef>
                          <a:spcPct val="20000"/>
                        </a:spcBef>
                        <a:spcAft>
                          <a:spcPct val="0"/>
                        </a:spcAft>
                        <a:buClr>
                          <a:srgbClr val="C00000"/>
                        </a:buClr>
                        <a:buSzTx/>
                        <a:buFont typeface="Wingdings" panose="05000000000000000000" pitchFamily="2" charset="2"/>
                        <a:buNone/>
                      </a:pPr>
                      <a:endParaRPr kumimoji="0" lang="en-US" altLang="zh-CN" sz="280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342900" marR="0" lvl="0" indent="-342900" algn="l" defTabSz="914400" rtl="0" eaLnBrk="1" fontAlgn="base" latinLnBrk="0" hangingPunct="1">
                        <a:lnSpc>
                          <a:spcPct val="100000"/>
                        </a:lnSpc>
                        <a:spcBef>
                          <a:spcPct val="20000"/>
                        </a:spcBef>
                        <a:spcAft>
                          <a:spcPct val="0"/>
                        </a:spcAft>
                        <a:buClr>
                          <a:srgbClr val="C00000"/>
                        </a:buClr>
                        <a:buSzTx/>
                        <a:buFont typeface="Wingdings" panose="05000000000000000000" pitchFamily="2" charset="2"/>
                        <a:buChar char="l"/>
                      </a:pPr>
                      <a:r>
                        <a:rPr kumimoji="0" lang="zh-CN" altLang="en-US" sz="280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更为重要的是，在这个转变过程中，巧妙融合数据、知识和交互经验，多种手段和方法的综合利用。</a:t>
                      </a:r>
                      <a:endParaRPr kumimoji="0" lang="zh-CN" altLang="en-US" sz="280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8671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Bayesian Learning</a:t>
                      </a:r>
                      <a:endPar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Bayesian deep learning</a:t>
                      </a:r>
                      <a:endParaRPr kumimoji="0" lang="zh-CN" altLang="en-US"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90308" marR="90308" marT="45693" marB="45693"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76029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Turing Machine</a:t>
                      </a:r>
                      <a:endPar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Neural Turing Machine</a:t>
                      </a:r>
                      <a:endParaRPr kumimoji="0" lang="zh-CN" altLang="en-US"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90308" marR="90308" marT="45693" marB="45693"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82160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Reinforcement Learning</a:t>
                      </a:r>
                      <a:endPar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Deep Reinforcement Learning</a:t>
                      </a:r>
                      <a:endParaRPr kumimoji="0" lang="zh-CN" altLang="en-US"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a:tc>
              </a:tr>
              <a:tr h="78482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Generative Model</a:t>
                      </a:r>
                      <a:endPar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Deep Generative Model</a:t>
                      </a:r>
                      <a:endParaRPr kumimoji="0" lang="zh-CN" altLang="en-US"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a:tc>
              </a:tr>
              <a:tr h="109792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X</a:t>
                      </a:r>
                      <a:endParaRPr kumimoji="0" lang="en-US" altLang="zh-CN" sz="24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Deep or Neural + X</a:t>
                      </a:r>
                      <a:endParaRPr kumimoji="0" lang="zh-CN" altLang="en-US" sz="24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34270" marB="34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标志着现代博弈理论的初步形成的事件是（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en-US" altLang="zh-CN" sz="1350" dirty="0"/>
              <a:t>1944</a:t>
            </a:r>
            <a:r>
              <a:rPr lang="zh-CN" altLang="zh-CN" sz="1350" dirty="0"/>
              <a:t>年冯</a:t>
            </a:r>
            <a:r>
              <a:rPr lang="en-US" altLang="zh-CN" sz="1350" dirty="0"/>
              <a:t>·</a:t>
            </a:r>
            <a:r>
              <a:rPr lang="zh-CN" altLang="zh-CN" sz="1350" dirty="0"/>
              <a:t>诺伊曼与奥斯卡</a:t>
            </a:r>
            <a:r>
              <a:rPr lang="en-US" altLang="zh-CN" sz="1350" dirty="0"/>
              <a:t>·</a:t>
            </a:r>
            <a:r>
              <a:rPr lang="zh-CN" altLang="zh-CN" sz="1350" dirty="0"/>
              <a:t>摩根斯特恩合著《博弈论与经济行为》的出版</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纳什均衡思想的提出</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囚徒困境思想的提出</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冯</a:t>
            </a:r>
            <a:r>
              <a:rPr lang="en-US" altLang="zh-CN" sz="1350" dirty="0"/>
              <a:t>·</a:t>
            </a:r>
            <a:r>
              <a:rPr lang="zh-CN" altLang="zh-CN" sz="1350" dirty="0"/>
              <a:t>诺伊曼计算机的实现</a:t>
            </a:r>
            <a:endParaRPr lang="zh-CN" altLang="zh-CN" sz="1350" dirty="0"/>
          </a:p>
        </p:txBody>
      </p:sp>
      <p:sp>
        <p:nvSpPr>
          <p:cNvPr id="10" name="椭圆 9"/>
          <p:cNvSpPr>
            <a:spLocks noChangeAspect="1"/>
          </p:cNvSpPr>
          <p:nvPr>
            <p:custDataLst>
              <p:tags r:id="rId6"/>
            </p:custDataLst>
          </p:nvPr>
        </p:nvSpPr>
        <p:spPr>
          <a:xfrm>
            <a:off x="4357497" y="290179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4286250" cy="490220"/>
            <a:chOff x="-5270500" y="0"/>
            <a:chExt cx="5715000" cy="653627"/>
          </a:xfrm>
        </p:grpSpPr>
        <p:sp>
          <p:nvSpPr>
            <p:cNvPr id="14"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descr="tmp9CA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sym typeface="Times New Roman" panose="02020603050405020304" pitchFamily="16" charset="0"/>
              </a:rPr>
              <a:t>有效利用当前数据、已有知识和未知交互的挑战</a:t>
            </a:r>
            <a:endParaRPr lang="zh-CN" altLang="en-US" dirty="0">
              <a:latin typeface="黑体" panose="02010609060101010101" pitchFamily="49" charset="-122"/>
            </a:endParaRPr>
          </a:p>
        </p:txBody>
      </p:sp>
      <p:grpSp>
        <p:nvGrpSpPr>
          <p:cNvPr id="19" name="组合 18"/>
          <p:cNvGrpSpPr/>
          <p:nvPr/>
        </p:nvGrpSpPr>
        <p:grpSpPr>
          <a:xfrm>
            <a:off x="-373331" y="914400"/>
            <a:ext cx="11955731" cy="5422559"/>
            <a:chOff x="7669" y="940860"/>
            <a:chExt cx="8805333" cy="4031448"/>
          </a:xfrm>
        </p:grpSpPr>
        <p:sp>
          <p:nvSpPr>
            <p:cNvPr id="4" name="Rectangle 3"/>
            <p:cNvSpPr txBox="1">
              <a:spLocks noChangeArrowheads="1"/>
            </p:cNvSpPr>
            <p:nvPr/>
          </p:nvSpPr>
          <p:spPr bwMode="auto">
            <a:xfrm>
              <a:off x="912379" y="2343549"/>
              <a:ext cx="2333864" cy="5405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p:spPr>
          <p:style>
            <a:lnRef idx="1">
              <a:schemeClr val="accent1"/>
            </a:lnRef>
            <a:fillRef idx="2">
              <a:schemeClr val="accent1"/>
            </a:fillRef>
            <a:effectRef idx="1">
              <a:schemeClr val="accent1"/>
            </a:effectRef>
            <a:fontRef idx="minor">
              <a:schemeClr val="dk1"/>
            </a:fontRef>
          </p:style>
          <p:txBody>
            <a:bodyPr lIns="68580" tIns="34290" rIns="68580" bIns="34290" anchor="ctr"/>
            <a:lstStyle>
              <a:lvl1pPr marL="363855" indent="-363855" algn="l" rtl="0" fontAlgn="base">
                <a:spcBef>
                  <a:spcPct val="20000"/>
                </a:spcBef>
                <a:spcAft>
                  <a:spcPct val="0"/>
                </a:spcAft>
                <a:buClr>
                  <a:srgbClr val="FF3300"/>
                </a:buClr>
                <a:buFont typeface="Wingdings" panose="05000000000000000000" pitchFamily="2" charset="2"/>
                <a:buChar char="o"/>
                <a:defRPr sz="2400">
                  <a:solidFill>
                    <a:schemeClr val="tx1"/>
                  </a:solidFill>
                  <a:latin typeface="+mn-lt"/>
                  <a:ea typeface="+mn-ea"/>
                  <a:cs typeface="+mn-cs"/>
                </a:defRPr>
              </a:lvl1pPr>
              <a:lvl2pPr marL="805180" indent="-262255" algn="l" rtl="0" fontAlgn="base">
                <a:spcBef>
                  <a:spcPct val="20000"/>
                </a:spcBef>
                <a:spcAft>
                  <a:spcPct val="0"/>
                </a:spcAft>
                <a:buClr>
                  <a:srgbClr val="008000"/>
                </a:buClr>
                <a:buFont typeface="Wingdings" panose="05000000000000000000" pitchFamily="2" charset="2"/>
                <a:buChar char="n"/>
                <a:defRPr sz="2000">
                  <a:solidFill>
                    <a:schemeClr val="tx1"/>
                  </a:solidFill>
                  <a:latin typeface="+mn-lt"/>
                  <a:ea typeface="+mn-ea"/>
                </a:defRPr>
              </a:lvl2pPr>
              <a:lvl3pPr marL="1609725" indent="-269875" algn="l" rtl="0" fontAlgn="base">
                <a:spcBef>
                  <a:spcPct val="20000"/>
                </a:spcBef>
                <a:spcAft>
                  <a:spcPct val="0"/>
                </a:spcAft>
                <a:buClr>
                  <a:srgbClr val="0000FF"/>
                </a:buClr>
                <a:buFont typeface="Wingdings" panose="05000000000000000000" pitchFamily="2" charset="2"/>
                <a:buChar char="p"/>
                <a:defRPr>
                  <a:solidFill>
                    <a:schemeClr val="tx1"/>
                  </a:solidFill>
                  <a:latin typeface="+mn-lt"/>
                  <a:ea typeface="+mn-ea"/>
                </a:defRPr>
              </a:lvl3pPr>
              <a:lvl4pPr marL="2292350" indent="-387350" algn="l" rtl="0" fontAlgn="base">
                <a:spcBef>
                  <a:spcPct val="20000"/>
                </a:spcBef>
                <a:spcAft>
                  <a:spcPct val="0"/>
                </a:spcAft>
                <a:buClr>
                  <a:schemeClr val="accent2"/>
                </a:buClr>
                <a:buFont typeface="Wingdings" panose="05000000000000000000" pitchFamily="2" charset="2"/>
                <a:buChar char="n"/>
                <a:defRPr sz="1600">
                  <a:solidFill>
                    <a:schemeClr val="tx1"/>
                  </a:solidFill>
                  <a:latin typeface="+mn-lt"/>
                  <a:ea typeface="+mn-ea"/>
                </a:defRPr>
              </a:lvl4pPr>
              <a:lvl5pPr marL="28702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5pPr>
              <a:lvl6pPr marL="33274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6pPr>
              <a:lvl7pPr marL="37846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7pPr>
              <a:lvl8pPr marL="42418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8pPr>
              <a:lvl9pPr marL="46990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9pPr>
            </a:lstStyle>
            <a:p>
              <a:pPr algn="ctr">
                <a:buFont typeface="Wingdings" panose="05000000000000000000" pitchFamily="2" charset="2"/>
                <a:buNone/>
                <a:defRPr/>
              </a:pPr>
              <a:r>
                <a:rPr lang="zh-CN" altLang="en-US" sz="3200" dirty="0">
                  <a:solidFill>
                    <a:srgbClr val="C00000"/>
                  </a:solidFill>
                  <a:ea typeface="黑体" panose="02010609060101010101" pitchFamily="49" charset="-122"/>
                </a:rPr>
                <a:t>记忆激活机制</a:t>
              </a:r>
              <a:endParaRPr lang="en-US" altLang="zh-CN" sz="3200" dirty="0">
                <a:solidFill>
                  <a:srgbClr val="C00000"/>
                </a:solidFill>
                <a:ea typeface="黑体" panose="02010609060101010101" pitchFamily="49" charset="-122"/>
              </a:endParaRPr>
            </a:p>
          </p:txBody>
        </p:sp>
        <p:sp>
          <p:nvSpPr>
            <p:cNvPr id="5" name="Rectangle 3"/>
            <p:cNvSpPr txBox="1">
              <a:spLocks noChangeArrowheads="1"/>
            </p:cNvSpPr>
            <p:nvPr/>
          </p:nvSpPr>
          <p:spPr bwMode="auto">
            <a:xfrm>
              <a:off x="912379" y="3718720"/>
              <a:ext cx="2308862" cy="56673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p:spPr>
          <p:style>
            <a:lnRef idx="1">
              <a:schemeClr val="accent1"/>
            </a:lnRef>
            <a:fillRef idx="2">
              <a:schemeClr val="accent1"/>
            </a:fillRef>
            <a:effectRef idx="1">
              <a:schemeClr val="accent1"/>
            </a:effectRef>
            <a:fontRef idx="minor">
              <a:schemeClr val="dk1"/>
            </a:fontRef>
          </p:style>
          <p:txBody>
            <a:bodyPr lIns="68580" tIns="34290" rIns="68580" bIns="34290" anchor="ctr"/>
            <a:lstStyle>
              <a:lvl1pPr marL="363855" indent="-363855" algn="l" rtl="0" fontAlgn="base">
                <a:spcBef>
                  <a:spcPct val="20000"/>
                </a:spcBef>
                <a:spcAft>
                  <a:spcPct val="0"/>
                </a:spcAft>
                <a:buClr>
                  <a:srgbClr val="FF3300"/>
                </a:buClr>
                <a:buFont typeface="Wingdings" panose="05000000000000000000" pitchFamily="2" charset="2"/>
                <a:buChar char="o"/>
                <a:defRPr sz="2400">
                  <a:solidFill>
                    <a:schemeClr val="tx1"/>
                  </a:solidFill>
                  <a:latin typeface="+mn-lt"/>
                  <a:ea typeface="+mn-ea"/>
                  <a:cs typeface="+mn-cs"/>
                </a:defRPr>
              </a:lvl1pPr>
              <a:lvl2pPr marL="805180" indent="-262255" algn="l" rtl="0" fontAlgn="base">
                <a:spcBef>
                  <a:spcPct val="20000"/>
                </a:spcBef>
                <a:spcAft>
                  <a:spcPct val="0"/>
                </a:spcAft>
                <a:buClr>
                  <a:srgbClr val="008000"/>
                </a:buClr>
                <a:buFont typeface="Wingdings" panose="05000000000000000000" pitchFamily="2" charset="2"/>
                <a:buChar char="n"/>
                <a:defRPr sz="2000">
                  <a:solidFill>
                    <a:schemeClr val="tx1"/>
                  </a:solidFill>
                  <a:latin typeface="+mn-lt"/>
                  <a:ea typeface="+mn-ea"/>
                </a:defRPr>
              </a:lvl2pPr>
              <a:lvl3pPr marL="1609725" indent="-269875" algn="l" rtl="0" fontAlgn="base">
                <a:spcBef>
                  <a:spcPct val="20000"/>
                </a:spcBef>
                <a:spcAft>
                  <a:spcPct val="0"/>
                </a:spcAft>
                <a:buClr>
                  <a:srgbClr val="0000FF"/>
                </a:buClr>
                <a:buFont typeface="Wingdings" panose="05000000000000000000" pitchFamily="2" charset="2"/>
                <a:buChar char="p"/>
                <a:defRPr>
                  <a:solidFill>
                    <a:schemeClr val="tx1"/>
                  </a:solidFill>
                  <a:latin typeface="+mn-lt"/>
                  <a:ea typeface="+mn-ea"/>
                </a:defRPr>
              </a:lvl3pPr>
              <a:lvl4pPr marL="2292350" indent="-387350" algn="l" rtl="0" fontAlgn="base">
                <a:spcBef>
                  <a:spcPct val="20000"/>
                </a:spcBef>
                <a:spcAft>
                  <a:spcPct val="0"/>
                </a:spcAft>
                <a:buClr>
                  <a:schemeClr val="accent2"/>
                </a:buClr>
                <a:buFont typeface="Wingdings" panose="05000000000000000000" pitchFamily="2" charset="2"/>
                <a:buChar char="n"/>
                <a:defRPr sz="1600">
                  <a:solidFill>
                    <a:schemeClr val="tx1"/>
                  </a:solidFill>
                  <a:latin typeface="+mn-lt"/>
                  <a:ea typeface="+mn-ea"/>
                </a:defRPr>
              </a:lvl4pPr>
              <a:lvl5pPr marL="28702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5pPr>
              <a:lvl6pPr marL="33274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6pPr>
              <a:lvl7pPr marL="37846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7pPr>
              <a:lvl8pPr marL="42418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8pPr>
              <a:lvl9pPr marL="46990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9pPr>
            </a:lstStyle>
            <a:p>
              <a:pPr algn="ctr">
                <a:buFont typeface="Wingdings" panose="05000000000000000000" pitchFamily="2" charset="2"/>
                <a:buNone/>
                <a:defRPr/>
              </a:pPr>
              <a:r>
                <a:rPr lang="zh-CN" altLang="en-US" sz="3200" dirty="0">
                  <a:solidFill>
                    <a:srgbClr val="C00000"/>
                  </a:solidFill>
                  <a:ea typeface="黑体" panose="02010609060101010101" pitchFamily="49" charset="-122"/>
                </a:rPr>
                <a:t>交互更新手段</a:t>
              </a:r>
              <a:endParaRPr lang="en-US" altLang="zh-CN" sz="3200" dirty="0">
                <a:solidFill>
                  <a:srgbClr val="C00000"/>
                </a:solidFill>
                <a:ea typeface="黑体" panose="02010609060101010101" pitchFamily="49" charset="-122"/>
              </a:endParaRPr>
            </a:p>
          </p:txBody>
        </p:sp>
        <p:sp>
          <p:nvSpPr>
            <p:cNvPr id="6" name="TextBox 14"/>
            <p:cNvSpPr txBox="1"/>
            <p:nvPr/>
          </p:nvSpPr>
          <p:spPr>
            <a:xfrm>
              <a:off x="4015917" y="940860"/>
              <a:ext cx="3161110" cy="669296"/>
            </a:xfrm>
            <a:prstGeom prst="rect">
              <a:avLst/>
            </a:prstGeom>
          </p:spPr>
          <p:style>
            <a:lnRef idx="1">
              <a:schemeClr val="accent5"/>
            </a:lnRef>
            <a:fillRef idx="2">
              <a:schemeClr val="accent5"/>
            </a:fillRef>
            <a:effectRef idx="1">
              <a:schemeClr val="accent5"/>
            </a:effectRef>
            <a:fontRef idx="minor">
              <a:schemeClr val="dk1"/>
            </a:fontRef>
          </p:style>
          <p:txBody>
            <a:bodyPr lIns="68580" tIns="34290" rIns="68580" bIns="34290">
              <a:spAutoFit/>
            </a:bodyPr>
            <a:lstStyle/>
            <a:p>
              <a:pPr marL="257175" indent="-257175">
                <a:buClr>
                  <a:srgbClr val="0070C0"/>
                </a:buClr>
                <a:buFont typeface="Wingdings" panose="05000000000000000000" pitchFamily="2" charset="2"/>
                <a:buChar char="p"/>
                <a:defRPr/>
              </a:pPr>
              <a:r>
                <a:rPr lang="zh-CN" altLang="en-US" dirty="0">
                  <a:solidFill>
                    <a:schemeClr val="tx1">
                      <a:lumMod val="75000"/>
                      <a:lumOff val="25000"/>
                    </a:schemeClr>
                  </a:solidFill>
                  <a:ea typeface="黑体" panose="02010609060101010101" pitchFamily="49" charset="-122"/>
                </a:rPr>
                <a:t>逻辑、描述、事实型知识的表示方法，从离散符号到分布式向量表达，为深度神经推理打下基础</a:t>
              </a:r>
              <a:endParaRPr lang="en-US" altLang="zh-CN" dirty="0">
                <a:solidFill>
                  <a:schemeClr val="tx1">
                    <a:lumMod val="75000"/>
                    <a:lumOff val="25000"/>
                  </a:schemeClr>
                </a:solidFill>
                <a:ea typeface="黑体" panose="02010609060101010101" pitchFamily="49" charset="-122"/>
              </a:endParaRPr>
            </a:p>
          </p:txBody>
        </p:sp>
        <p:sp>
          <p:nvSpPr>
            <p:cNvPr id="7" name="TextBox 15"/>
            <p:cNvSpPr txBox="1"/>
            <p:nvPr/>
          </p:nvSpPr>
          <p:spPr>
            <a:xfrm>
              <a:off x="3997528" y="2223295"/>
              <a:ext cx="3127772" cy="669296"/>
            </a:xfrm>
            <a:prstGeom prst="rect">
              <a:avLst/>
            </a:prstGeom>
          </p:spPr>
          <p:style>
            <a:lnRef idx="1">
              <a:schemeClr val="accent5"/>
            </a:lnRef>
            <a:fillRef idx="2">
              <a:schemeClr val="accent5"/>
            </a:fillRef>
            <a:effectRef idx="1">
              <a:schemeClr val="accent5"/>
            </a:effectRef>
            <a:fontRef idx="minor">
              <a:schemeClr val="dk1"/>
            </a:fontRef>
          </p:style>
          <p:txBody>
            <a:bodyPr lIns="68580" tIns="34290" rIns="68580" bIns="34290">
              <a:spAutoFit/>
            </a:bodyPr>
            <a:lstStyle/>
            <a:p>
              <a:pPr marL="257175" indent="-257175">
                <a:buClr>
                  <a:srgbClr val="0070C0"/>
                </a:buClr>
                <a:buFont typeface="Wingdings" panose="05000000000000000000" pitchFamily="2" charset="2"/>
                <a:buChar char="p"/>
                <a:defRPr/>
              </a:pPr>
              <a:r>
                <a:rPr lang="zh-CN" altLang="en-US" dirty="0">
                  <a:solidFill>
                    <a:schemeClr val="tx1">
                      <a:lumMod val="75000"/>
                      <a:lumOff val="25000"/>
                    </a:schemeClr>
                  </a:solidFill>
                  <a:ea typeface="黑体" panose="02010609060101010101" pitchFamily="49" charset="-122"/>
                </a:rPr>
                <a:t>编码（形成新的记忆）以及记忆检索（回想过去）的机制，即实现模式分离和模式完成</a:t>
              </a:r>
              <a:r>
                <a:rPr lang="zh-CN" altLang="en-US" sz="1500" dirty="0">
                  <a:solidFill>
                    <a:schemeClr val="tx1">
                      <a:lumMod val="75000"/>
                      <a:lumOff val="25000"/>
                    </a:schemeClr>
                  </a:solidFill>
                  <a:ea typeface="黑体" panose="02010609060101010101" pitchFamily="49" charset="-122"/>
                </a:rPr>
                <a:t>。</a:t>
              </a:r>
              <a:endParaRPr lang="en-US" altLang="zh-CN" sz="1500" dirty="0">
                <a:solidFill>
                  <a:schemeClr val="tx1">
                    <a:lumMod val="75000"/>
                    <a:lumOff val="25000"/>
                  </a:schemeClr>
                </a:solidFill>
                <a:ea typeface="黑体" panose="02010609060101010101" pitchFamily="49" charset="-122"/>
              </a:endParaRPr>
            </a:p>
          </p:txBody>
        </p:sp>
        <p:sp>
          <p:nvSpPr>
            <p:cNvPr id="8" name="TextBox 16"/>
            <p:cNvSpPr txBox="1"/>
            <p:nvPr/>
          </p:nvSpPr>
          <p:spPr>
            <a:xfrm>
              <a:off x="3990385" y="3695968"/>
              <a:ext cx="3186113" cy="669296"/>
            </a:xfrm>
            <a:prstGeom prst="rect">
              <a:avLst/>
            </a:prstGeom>
          </p:spPr>
          <p:style>
            <a:lnRef idx="1">
              <a:schemeClr val="accent5"/>
            </a:lnRef>
            <a:fillRef idx="2">
              <a:schemeClr val="accent5"/>
            </a:fillRef>
            <a:effectRef idx="1">
              <a:schemeClr val="accent5"/>
            </a:effectRef>
            <a:fontRef idx="minor">
              <a:schemeClr val="dk1"/>
            </a:fontRef>
          </p:style>
          <p:txBody>
            <a:bodyPr lIns="68580" tIns="34290" rIns="68580" bIns="34290">
              <a:spAutoFit/>
            </a:bodyPr>
            <a:lstStyle/>
            <a:p>
              <a:pPr marL="257175" indent="-257175">
                <a:buClr>
                  <a:srgbClr val="0070C0"/>
                </a:buClr>
                <a:buFont typeface="Wingdings" panose="05000000000000000000" pitchFamily="2" charset="2"/>
                <a:buChar char="p"/>
                <a:defRPr/>
              </a:pPr>
              <a:r>
                <a:rPr lang="zh-CN" altLang="en-US" dirty="0">
                  <a:solidFill>
                    <a:schemeClr val="tx1">
                      <a:lumMod val="75000"/>
                      <a:lumOff val="25000"/>
                    </a:schemeClr>
                  </a:solidFill>
                  <a:ea typeface="黑体" panose="02010609060101010101" pitchFamily="49" charset="-122"/>
                </a:rPr>
                <a:t>通过人</a:t>
              </a:r>
              <a:r>
                <a:rPr lang="en-US" altLang="zh-CN" dirty="0">
                  <a:solidFill>
                    <a:schemeClr val="tx1">
                      <a:lumMod val="75000"/>
                      <a:lumOff val="25000"/>
                    </a:schemeClr>
                  </a:solidFill>
                  <a:ea typeface="黑体" panose="02010609060101010101" pitchFamily="49" charset="-122"/>
                </a:rPr>
                <a:t>-</a:t>
              </a:r>
              <a:r>
                <a:rPr lang="zh-CN" altLang="en-US" dirty="0">
                  <a:solidFill>
                    <a:schemeClr val="tx1">
                      <a:lumMod val="75000"/>
                      <a:lumOff val="25000"/>
                    </a:schemeClr>
                  </a:solidFill>
                  <a:ea typeface="黑体" panose="02010609060101010101" pitchFamily="49" charset="-122"/>
                </a:rPr>
                <a:t>机交互、机</a:t>
              </a:r>
              <a:r>
                <a:rPr lang="en-US" altLang="zh-CN" dirty="0">
                  <a:solidFill>
                    <a:schemeClr val="tx1">
                      <a:lumMod val="75000"/>
                      <a:lumOff val="25000"/>
                    </a:schemeClr>
                  </a:solidFill>
                  <a:ea typeface="黑体" panose="02010609060101010101" pitchFamily="49" charset="-122"/>
                </a:rPr>
                <a:t>-</a:t>
              </a:r>
              <a:r>
                <a:rPr lang="zh-CN" altLang="en-US" dirty="0">
                  <a:solidFill>
                    <a:schemeClr val="tx1">
                      <a:lumMod val="75000"/>
                      <a:lumOff val="25000"/>
                    </a:schemeClr>
                  </a:solidFill>
                  <a:ea typeface="黑体" panose="02010609060101010101" pitchFamily="49" charset="-122"/>
                </a:rPr>
                <a:t>机交互等形式，或者利用认知模型、或者借助自我博弈，进行知识更新</a:t>
              </a:r>
              <a:endParaRPr lang="zh-CN" altLang="en-US" dirty="0">
                <a:solidFill>
                  <a:schemeClr val="tx1">
                    <a:lumMod val="75000"/>
                    <a:lumOff val="25000"/>
                  </a:schemeClr>
                </a:solidFill>
                <a:ea typeface="黑体" panose="02010609060101010101" pitchFamily="49" charset="-122"/>
              </a:endParaRPr>
            </a:p>
          </p:txBody>
        </p:sp>
        <p:sp>
          <p:nvSpPr>
            <p:cNvPr id="9" name="Rectangle 3"/>
            <p:cNvSpPr txBox="1">
              <a:spLocks noChangeArrowheads="1"/>
            </p:cNvSpPr>
            <p:nvPr/>
          </p:nvSpPr>
          <p:spPr bwMode="auto">
            <a:xfrm>
              <a:off x="912379" y="1061245"/>
              <a:ext cx="2308862" cy="5405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p:spPr>
          <p:style>
            <a:lnRef idx="1">
              <a:schemeClr val="accent1"/>
            </a:lnRef>
            <a:fillRef idx="2">
              <a:schemeClr val="accent1"/>
            </a:fillRef>
            <a:effectRef idx="1">
              <a:schemeClr val="accent1"/>
            </a:effectRef>
            <a:fontRef idx="minor">
              <a:schemeClr val="dk1"/>
            </a:fontRef>
          </p:style>
          <p:txBody>
            <a:bodyPr lIns="68580" tIns="34290" rIns="68580" bIns="34290" anchor="ctr"/>
            <a:lstStyle>
              <a:lvl1pPr marL="363855" indent="-363855" algn="l" rtl="0" fontAlgn="base">
                <a:spcBef>
                  <a:spcPct val="20000"/>
                </a:spcBef>
                <a:spcAft>
                  <a:spcPct val="0"/>
                </a:spcAft>
                <a:buClr>
                  <a:srgbClr val="FF3300"/>
                </a:buClr>
                <a:buFont typeface="Wingdings" panose="05000000000000000000" pitchFamily="2" charset="2"/>
                <a:buChar char="o"/>
                <a:defRPr sz="2400">
                  <a:solidFill>
                    <a:schemeClr val="tx1"/>
                  </a:solidFill>
                  <a:latin typeface="+mn-lt"/>
                  <a:ea typeface="+mn-ea"/>
                  <a:cs typeface="+mn-cs"/>
                </a:defRPr>
              </a:lvl1pPr>
              <a:lvl2pPr marL="805180" indent="-262255" algn="l" rtl="0" fontAlgn="base">
                <a:spcBef>
                  <a:spcPct val="20000"/>
                </a:spcBef>
                <a:spcAft>
                  <a:spcPct val="0"/>
                </a:spcAft>
                <a:buClr>
                  <a:srgbClr val="008000"/>
                </a:buClr>
                <a:buFont typeface="Wingdings" panose="05000000000000000000" pitchFamily="2" charset="2"/>
                <a:buChar char="n"/>
                <a:defRPr sz="2000">
                  <a:solidFill>
                    <a:schemeClr val="tx1"/>
                  </a:solidFill>
                  <a:latin typeface="+mn-lt"/>
                  <a:ea typeface="+mn-ea"/>
                </a:defRPr>
              </a:lvl2pPr>
              <a:lvl3pPr marL="1609725" indent="-269875" algn="l" rtl="0" fontAlgn="base">
                <a:spcBef>
                  <a:spcPct val="20000"/>
                </a:spcBef>
                <a:spcAft>
                  <a:spcPct val="0"/>
                </a:spcAft>
                <a:buClr>
                  <a:srgbClr val="0000FF"/>
                </a:buClr>
                <a:buFont typeface="Wingdings" panose="05000000000000000000" pitchFamily="2" charset="2"/>
                <a:buChar char="p"/>
                <a:defRPr>
                  <a:solidFill>
                    <a:schemeClr val="tx1"/>
                  </a:solidFill>
                  <a:latin typeface="+mn-lt"/>
                  <a:ea typeface="+mn-ea"/>
                </a:defRPr>
              </a:lvl3pPr>
              <a:lvl4pPr marL="2292350" indent="-387350" algn="l" rtl="0" fontAlgn="base">
                <a:spcBef>
                  <a:spcPct val="20000"/>
                </a:spcBef>
                <a:spcAft>
                  <a:spcPct val="0"/>
                </a:spcAft>
                <a:buClr>
                  <a:schemeClr val="accent2"/>
                </a:buClr>
                <a:buFont typeface="Wingdings" panose="05000000000000000000" pitchFamily="2" charset="2"/>
                <a:buChar char="n"/>
                <a:defRPr sz="1600">
                  <a:solidFill>
                    <a:schemeClr val="tx1"/>
                  </a:solidFill>
                  <a:latin typeface="+mn-lt"/>
                  <a:ea typeface="+mn-ea"/>
                </a:defRPr>
              </a:lvl4pPr>
              <a:lvl5pPr marL="28702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5pPr>
              <a:lvl6pPr marL="33274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6pPr>
              <a:lvl7pPr marL="37846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7pPr>
              <a:lvl8pPr marL="42418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8pPr>
              <a:lvl9pPr marL="4699000" indent="-398780" algn="l" rtl="0" fontAlgn="base">
                <a:spcBef>
                  <a:spcPct val="20000"/>
                </a:spcBef>
                <a:spcAft>
                  <a:spcPct val="0"/>
                </a:spcAft>
                <a:buClr>
                  <a:schemeClr val="accent2"/>
                </a:buClr>
                <a:buFont typeface="Wingdings" panose="05000000000000000000" pitchFamily="2" charset="2"/>
                <a:buChar char="§"/>
                <a:defRPr sz="1600">
                  <a:solidFill>
                    <a:schemeClr val="tx1"/>
                  </a:solidFill>
                  <a:latin typeface="+mn-lt"/>
                  <a:ea typeface="+mn-ea"/>
                </a:defRPr>
              </a:lvl9pPr>
            </a:lstStyle>
            <a:p>
              <a:pPr algn="ctr">
                <a:spcBef>
                  <a:spcPct val="30000"/>
                </a:spcBef>
                <a:buFont typeface="Wingdings" panose="05000000000000000000" pitchFamily="2" charset="2"/>
                <a:buNone/>
                <a:defRPr/>
              </a:pPr>
              <a:r>
                <a:rPr lang="zh-CN" altLang="en-US" sz="3200" dirty="0">
                  <a:solidFill>
                    <a:srgbClr val="C00000"/>
                  </a:solidFill>
                  <a:ea typeface="黑体" panose="02010609060101010101" pitchFamily="49" charset="-122"/>
                </a:rPr>
                <a:t>知识表达模型</a:t>
              </a:r>
              <a:endParaRPr lang="en-US" altLang="zh-CN" sz="3200" dirty="0">
                <a:solidFill>
                  <a:srgbClr val="C00000"/>
                </a:solidFill>
                <a:ea typeface="黑体" panose="02010609060101010101" pitchFamily="49" charset="-122"/>
              </a:endParaRPr>
            </a:p>
          </p:txBody>
        </p:sp>
        <p:sp>
          <p:nvSpPr>
            <p:cNvPr id="10" name="Freeform 21"/>
            <p:cNvSpPr/>
            <p:nvPr/>
          </p:nvSpPr>
          <p:spPr bwMode="gray">
            <a:xfrm flipH="1">
              <a:off x="3309480" y="1123561"/>
              <a:ext cx="677465" cy="432048"/>
            </a:xfrm>
            <a:prstGeom prst="lef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alpha val="0"/>
                  </a:srgbClr>
                </a:gs>
              </a:gsLst>
              <a:lin ang="0" scaled="1"/>
              <a:tileRect/>
            </a:gradFill>
            <a:ln w="0">
              <a:noFill/>
              <a:prstDash val="solid"/>
              <a:round/>
            </a:ln>
          </p:spPr>
          <p:txBody>
            <a:bodyPr lIns="68580" tIns="34290" rIns="68580" bIns="34290"/>
            <a:lstStyle/>
            <a:p>
              <a:pPr>
                <a:buFont typeface="Arial" panose="020B0604020202020204" pitchFamily="34" charset="0"/>
                <a:buNone/>
                <a:defRPr/>
              </a:pPr>
              <a:endParaRPr lang="zh-CN" altLang="en-US">
                <a:latin typeface="微软雅黑" panose="020B0503020204020204" pitchFamily="34" charset="-122"/>
                <a:ea typeface="微软雅黑" panose="020B0503020204020204" pitchFamily="34" charset="-122"/>
              </a:endParaRPr>
            </a:p>
          </p:txBody>
        </p:sp>
        <p:sp>
          <p:nvSpPr>
            <p:cNvPr id="11" name="Freeform 21"/>
            <p:cNvSpPr/>
            <p:nvPr/>
          </p:nvSpPr>
          <p:spPr bwMode="gray">
            <a:xfrm flipH="1">
              <a:off x="3309480" y="2440129"/>
              <a:ext cx="677465" cy="432048"/>
            </a:xfrm>
            <a:prstGeom prst="lef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alpha val="0"/>
                  </a:srgbClr>
                </a:gs>
              </a:gsLst>
              <a:lin ang="0" scaled="1"/>
              <a:tileRect/>
            </a:gradFill>
            <a:ln w="0">
              <a:noFill/>
              <a:prstDash val="solid"/>
              <a:round/>
            </a:ln>
          </p:spPr>
          <p:txBody>
            <a:bodyPr lIns="68580" tIns="34290" rIns="68580" bIns="34290"/>
            <a:lstStyle/>
            <a:p>
              <a:pPr>
                <a:buFont typeface="Arial" panose="020B0604020202020204" pitchFamily="34" charset="0"/>
                <a:buNone/>
                <a:defRPr/>
              </a:pPr>
              <a:endParaRPr lang="zh-CN" altLang="en-US">
                <a:latin typeface="微软雅黑" panose="020B0503020204020204" pitchFamily="34" charset="-122"/>
                <a:ea typeface="微软雅黑" panose="020B0503020204020204" pitchFamily="34" charset="-122"/>
              </a:endParaRPr>
            </a:p>
          </p:txBody>
        </p:sp>
        <p:sp>
          <p:nvSpPr>
            <p:cNvPr id="12" name="Freeform 21"/>
            <p:cNvSpPr/>
            <p:nvPr/>
          </p:nvSpPr>
          <p:spPr bwMode="gray">
            <a:xfrm flipH="1">
              <a:off x="3301013" y="3802867"/>
              <a:ext cx="677465" cy="432048"/>
            </a:xfrm>
            <a:prstGeom prst="lef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alpha val="0"/>
                  </a:srgbClr>
                </a:gs>
              </a:gsLst>
              <a:lin ang="0" scaled="1"/>
              <a:tileRect/>
            </a:gradFill>
            <a:ln w="0">
              <a:noFill/>
              <a:prstDash val="solid"/>
              <a:round/>
            </a:ln>
          </p:spPr>
          <p:txBody>
            <a:bodyPr lIns="68580" tIns="34290" rIns="68580" bIns="34290"/>
            <a:lstStyle/>
            <a:p>
              <a:pPr>
                <a:buFont typeface="Arial" panose="020B0604020202020204" pitchFamily="34" charset="0"/>
                <a:buNone/>
                <a:defRPr/>
              </a:pPr>
              <a:endParaRPr lang="zh-CN" altLang="en-US">
                <a:latin typeface="微软雅黑" panose="020B0503020204020204" pitchFamily="34" charset="-122"/>
                <a:ea typeface="微软雅黑" panose="020B0503020204020204" pitchFamily="34" charset="-122"/>
              </a:endParaRPr>
            </a:p>
          </p:txBody>
        </p:sp>
        <p:sp>
          <p:nvSpPr>
            <p:cNvPr id="13" name="圆角矩形 95"/>
            <p:cNvSpPr/>
            <p:nvPr/>
          </p:nvSpPr>
          <p:spPr bwMode="auto">
            <a:xfrm>
              <a:off x="7651950" y="3678457"/>
              <a:ext cx="1123449" cy="497045"/>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32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交互</a:t>
              </a:r>
              <a:endParaRPr lang="en-US" altLang="zh-CN" sz="32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14" name="圆角矩形 95"/>
            <p:cNvSpPr/>
            <p:nvPr/>
          </p:nvSpPr>
          <p:spPr bwMode="auto">
            <a:xfrm>
              <a:off x="7665443" y="2304457"/>
              <a:ext cx="1123449" cy="497045"/>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32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记忆</a:t>
              </a:r>
              <a:endParaRPr lang="en-US" altLang="zh-CN" sz="32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15" name="圆角矩形 95"/>
            <p:cNvSpPr/>
            <p:nvPr/>
          </p:nvSpPr>
          <p:spPr bwMode="auto">
            <a:xfrm>
              <a:off x="7572203" y="1146272"/>
              <a:ext cx="1123449" cy="497045"/>
            </a:xfrm>
            <a:prstGeom prst="roundRect">
              <a:avLst>
                <a:gd name="adj" fmla="val 16667"/>
              </a:avLst>
            </a:prstGeom>
            <a:solidFill>
              <a:srgbClr val="FF0000"/>
            </a:solidFill>
            <a:ln w="9525">
              <a:solidFill>
                <a:schemeClr val="accent2"/>
              </a:solidFill>
              <a:round/>
            </a:ln>
            <a:effectLst/>
          </p:spPr>
          <p:txBody>
            <a:bodyPr wrap="none" lIns="68580" tIns="0" rIns="6858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32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rPr>
                <a:t>数据</a:t>
              </a:r>
              <a:endParaRPr lang="en-US" altLang="zh-CN" sz="3200" b="1" dirty="0">
                <a:solidFill>
                  <a:schemeClr val="bg1"/>
                </a:solidFill>
                <a:latin typeface="Times New Roman" panose="02020603050405020304" pitchFamily="16" charset="0"/>
                <a:ea typeface="微软雅黑" panose="020B0503020204020204" pitchFamily="34" charset="-122"/>
                <a:sym typeface="Times New Roman" panose="02020603050405020304" pitchFamily="16" charset="0"/>
              </a:endParaRPr>
            </a:p>
          </p:txBody>
        </p:sp>
        <p:sp>
          <p:nvSpPr>
            <p:cNvPr id="16" name="上下箭头 1"/>
            <p:cNvSpPr/>
            <p:nvPr/>
          </p:nvSpPr>
          <p:spPr>
            <a:xfrm>
              <a:off x="8040535" y="1702607"/>
              <a:ext cx="256538" cy="520688"/>
            </a:xfrm>
            <a:prstGeom prst="upDownArrow">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dirty="0">
                <a:ea typeface="黑体" panose="02010609060101010101" pitchFamily="49" charset="-122"/>
              </a:endParaRPr>
            </a:p>
          </p:txBody>
        </p:sp>
        <p:sp>
          <p:nvSpPr>
            <p:cNvPr id="17" name="上下箭头 26"/>
            <p:cNvSpPr/>
            <p:nvPr/>
          </p:nvSpPr>
          <p:spPr>
            <a:xfrm>
              <a:off x="8098898" y="2985042"/>
              <a:ext cx="256538" cy="520688"/>
            </a:xfrm>
            <a:prstGeom prst="upDownArrow">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dirty="0">
                <a:ea typeface="黑体" panose="02010609060101010101" pitchFamily="49" charset="-122"/>
              </a:endParaRPr>
            </a:p>
          </p:txBody>
        </p:sp>
        <p:sp>
          <p:nvSpPr>
            <p:cNvPr id="18" name="矩形 17"/>
            <p:cNvSpPr/>
            <p:nvPr/>
          </p:nvSpPr>
          <p:spPr>
            <a:xfrm>
              <a:off x="7669" y="4646240"/>
              <a:ext cx="8805333" cy="326068"/>
            </a:xfrm>
            <a:prstGeom prst="rect">
              <a:avLst/>
            </a:prstGeom>
          </p:spPr>
          <p:txBody>
            <a:bodyPr wrap="square" lIns="68580" tIns="34290" rIns="68580" bIns="34290">
              <a:spAutoFit/>
            </a:bodyPr>
            <a:lstStyle/>
            <a:p>
              <a:pPr algn="ctr"/>
              <a:r>
                <a:rPr lang="zh-CN" altLang="en-US" sz="2400" dirty="0">
                  <a:latin typeface="黑体" panose="02010609060101010101" pitchFamily="49" charset="-122"/>
                  <a:ea typeface="黑体" panose="02010609060101010101" pitchFamily="49" charset="-122"/>
                </a:rPr>
                <a:t>对</a:t>
              </a:r>
              <a:r>
                <a:rPr lang="zh-CN" altLang="zh-CN" sz="2400" dirty="0">
                  <a:latin typeface="黑体" panose="02010609060101010101" pitchFamily="49" charset="-122"/>
                  <a:ea typeface="黑体" panose="02010609060101010101" pitchFamily="49" charset="-122"/>
                </a:rPr>
                <a:t>推理过程逐渐松绑，</a:t>
              </a:r>
              <a:r>
                <a:rPr lang="zh-CN" altLang="en-US" sz="2400" dirty="0">
                  <a:latin typeface="黑体" panose="02010609060101010101" pitchFamily="49" charset="-122"/>
                  <a:ea typeface="黑体" panose="02010609060101010101" pitchFamily="49" charset="-122"/>
                </a:rPr>
                <a:t>使</a:t>
              </a:r>
              <a:r>
                <a:rPr lang="zh-CN" altLang="zh-CN" sz="2400" dirty="0">
                  <a:latin typeface="黑体" panose="02010609060101010101" pitchFamily="49" charset="-122"/>
                  <a:ea typeface="黑体" panose="02010609060101010101" pitchFamily="49" charset="-122"/>
                </a:rPr>
                <a:t>推理逐步走向对思维广泛模拟</a:t>
              </a:r>
              <a:r>
                <a:rPr lang="zh-CN" altLang="en-US" sz="2400" dirty="0">
                  <a:latin typeface="黑体" panose="02010609060101010101" pitchFamily="49" charset="-122"/>
                  <a:ea typeface="黑体" panose="02010609060101010101" pitchFamily="49" charset="-122"/>
                </a:rPr>
                <a:t>：</a:t>
              </a:r>
              <a:r>
                <a:rPr lang="zh-CN" altLang="en-US" sz="2400" b="1" dirty="0">
                  <a:solidFill>
                    <a:srgbClr val="0070C0"/>
                  </a:solidFill>
                  <a:latin typeface="黑体" panose="02010609060101010101" pitchFamily="49" charset="-122"/>
                  <a:ea typeface="黑体" panose="02010609060101010101" pitchFamily="49" charset="-122"/>
                </a:rPr>
                <a:t>跨媒体综合推理</a:t>
              </a:r>
              <a:endParaRPr lang="zh-CN" altLang="en-US" sz="2400" b="1" dirty="0">
                <a:solidFill>
                  <a:srgbClr val="0070C0"/>
                </a:solidFill>
                <a:latin typeface="黑体" panose="02010609060101010101" pitchFamily="49" charset="-122"/>
                <a:ea typeface="黑体" panose="02010609060101010101" pitchFamily="49" charset="-122"/>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rPr>
              <a:t>跨媒体综合推理</a:t>
            </a:r>
            <a:endParaRPr lang="zh-CN" altLang="en-US" dirty="0">
              <a:latin typeface="黑体" panose="02010609060101010101" pitchFamily="49" charset="-122"/>
            </a:endParaRPr>
          </a:p>
        </p:txBody>
      </p:sp>
      <p:grpSp>
        <p:nvGrpSpPr>
          <p:cNvPr id="17" name="组合 16"/>
          <p:cNvGrpSpPr/>
          <p:nvPr/>
        </p:nvGrpSpPr>
        <p:grpSpPr>
          <a:xfrm>
            <a:off x="394446" y="857018"/>
            <a:ext cx="11187953" cy="5543782"/>
            <a:chOff x="903764" y="780818"/>
            <a:chExt cx="7935286" cy="4052333"/>
          </a:xfrm>
        </p:grpSpPr>
        <p:sp>
          <p:nvSpPr>
            <p:cNvPr id="4" name="矩形 3"/>
            <p:cNvSpPr/>
            <p:nvPr/>
          </p:nvSpPr>
          <p:spPr>
            <a:xfrm>
              <a:off x="903764" y="780818"/>
              <a:ext cx="7935286" cy="607433"/>
            </a:xfrm>
            <a:prstGeom prst="rect">
              <a:avLst/>
            </a:prstGeom>
          </p:spPr>
          <p:txBody>
            <a:bodyPr wrap="square">
              <a:spAutoFit/>
            </a:bodyPr>
            <a:lstStyle/>
            <a:p>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黑体" panose="02010609060101010101" pitchFamily="49" charset="-122"/>
                  <a:ea typeface="黑体" panose="02010609060101010101" pitchFamily="49" charset="-122"/>
                </a:rPr>
                <a:t>知识推导、数据驱动和交互反馈等学习方法缺乏像人类一样能接受多通道输入、综合利用多种推理模式进行协同推理的计算框架。为此，跨媒体综合推理思想被提出。</a:t>
              </a:r>
              <a:endPar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黑体" panose="02010609060101010101" pitchFamily="49" charset="-122"/>
                <a:ea typeface="黑体" panose="02010609060101010101" pitchFamily="49" charset="-122"/>
              </a:endParaRPr>
            </a:p>
          </p:txBody>
        </p:sp>
        <p:pic>
          <p:nvPicPr>
            <p:cNvPr id="5" name="Picture 2" descr="Image result for expert system"/>
            <p:cNvPicPr>
              <a:picLocks noChangeAspect="1" noChangeArrowheads="1"/>
            </p:cNvPicPr>
            <p:nvPr/>
          </p:nvPicPr>
          <p:blipFill>
            <a:blip r:embed="rId1" cstate="email"/>
            <a:srcRect/>
            <a:stretch>
              <a:fillRect/>
            </a:stretch>
          </p:blipFill>
          <p:spPr bwMode="auto">
            <a:xfrm>
              <a:off x="927595" y="1543219"/>
              <a:ext cx="3960440" cy="11647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2" cstate="email"/>
            <a:srcRect/>
            <a:stretch>
              <a:fillRect/>
            </a:stretch>
          </p:blipFill>
          <p:spPr bwMode="auto">
            <a:xfrm>
              <a:off x="1082158" y="2677345"/>
              <a:ext cx="3357502" cy="1050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Image result for reinforcement learning"/>
            <p:cNvPicPr>
              <a:picLocks noChangeAspect="1" noChangeArrowheads="1"/>
            </p:cNvPicPr>
            <p:nvPr/>
          </p:nvPicPr>
          <p:blipFill>
            <a:blip r:embed="rId3" cstate="email"/>
            <a:srcRect/>
            <a:stretch>
              <a:fillRect/>
            </a:stretch>
          </p:blipFill>
          <p:spPr bwMode="auto">
            <a:xfrm>
              <a:off x="1220192" y="3844936"/>
              <a:ext cx="3060340" cy="9721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4871407" y="3885644"/>
              <a:ext cx="3648745" cy="947507"/>
              <a:chOff x="637940" y="4273288"/>
              <a:chExt cx="4055098" cy="2069503"/>
            </a:xfrm>
          </p:grpSpPr>
          <p:sp>
            <p:nvSpPr>
              <p:cNvPr id="9" name="矩形 8"/>
              <p:cNvSpPr/>
              <p:nvPr/>
            </p:nvSpPr>
            <p:spPr>
              <a:xfrm>
                <a:off x="637940" y="4273288"/>
                <a:ext cx="4055098" cy="2069503"/>
              </a:xfrm>
              <a:prstGeom prst="rect">
                <a:avLst/>
              </a:prstGeom>
              <a:gradFill>
                <a:gsLst>
                  <a:gs pos="0">
                    <a:schemeClr val="dk1">
                      <a:tint val="50000"/>
                      <a:satMod val="300000"/>
                      <a:alpha val="80000"/>
                    </a:schemeClr>
                  </a:gs>
                  <a:gs pos="35000">
                    <a:schemeClr val="dk1">
                      <a:tint val="37000"/>
                      <a:satMod val="300000"/>
                      <a:alpha val="80000"/>
                    </a:schemeClr>
                  </a:gs>
                  <a:gs pos="100000">
                    <a:schemeClr val="dk1">
                      <a:tint val="15000"/>
                      <a:satMod val="350000"/>
                      <a:alpha val="8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a:p>
            </p:txBody>
          </p:sp>
          <p:sp>
            <p:nvSpPr>
              <p:cNvPr id="10" name="矩形 9"/>
              <p:cNvSpPr/>
              <p:nvPr/>
            </p:nvSpPr>
            <p:spPr>
              <a:xfrm>
                <a:off x="847596" y="4506747"/>
                <a:ext cx="3691764" cy="132672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txBody>
              <a:bodyPr wrap="square">
                <a:spAutoFit/>
              </a:bodyPr>
              <a:lstStyle/>
              <a:p>
                <a:pPr algn="ctr"/>
                <a:r>
                  <a:rPr lang="zh-CN" altLang="en-US" sz="2400" dirty="0">
                    <a:solidFill>
                      <a:sysClr val="windowText" lastClr="000000"/>
                    </a:solidFill>
                    <a:latin typeface="黑体" panose="02010609060101010101" pitchFamily="49" charset="-122"/>
                    <a:ea typeface="黑体" panose="02010609060101010101" pitchFamily="49" charset="-122"/>
                    <a:cs typeface="Times New Roman" panose="02020603050405020304" pitchFamily="16" charset="0"/>
                  </a:rPr>
                  <a:t>模拟低级的认知过程，侧重自我适应，极大的依赖于策略</a:t>
                </a:r>
                <a:endParaRPr lang="zh-CN" altLang="en-US" sz="2400" dirty="0">
                  <a:solidFill>
                    <a:sysClr val="windowText" lastClr="000000"/>
                  </a:solidFill>
                  <a:latin typeface="黑体" panose="02010609060101010101" pitchFamily="49" charset="-122"/>
                  <a:ea typeface="黑体" panose="02010609060101010101" pitchFamily="49" charset="-122"/>
                  <a:cs typeface="Times New Roman" panose="02020603050405020304" pitchFamily="16" charset="0"/>
                </a:endParaRPr>
              </a:p>
            </p:txBody>
          </p:sp>
        </p:grpSp>
        <p:grpSp>
          <p:nvGrpSpPr>
            <p:cNvPr id="11" name="组合 10"/>
            <p:cNvGrpSpPr/>
            <p:nvPr/>
          </p:nvGrpSpPr>
          <p:grpSpPr>
            <a:xfrm>
              <a:off x="4871407" y="1615888"/>
              <a:ext cx="3648745" cy="947508"/>
              <a:chOff x="637940" y="4273288"/>
              <a:chExt cx="4055098" cy="2069504"/>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grpSpPr>
          <p:sp>
            <p:nvSpPr>
              <p:cNvPr id="12" name="矩形 11"/>
              <p:cNvSpPr/>
              <p:nvPr/>
            </p:nvSpPr>
            <p:spPr>
              <a:xfrm>
                <a:off x="637940" y="4273288"/>
                <a:ext cx="4055098" cy="2069504"/>
              </a:xfrm>
              <a:prstGeom prst="rect">
                <a:avLst/>
              </a:prstGeom>
              <a:gradFill>
                <a:gsLst>
                  <a:gs pos="0">
                    <a:schemeClr val="dk1">
                      <a:tint val="50000"/>
                      <a:satMod val="300000"/>
                      <a:alpha val="80000"/>
                    </a:schemeClr>
                  </a:gs>
                  <a:gs pos="35000">
                    <a:schemeClr val="dk1">
                      <a:tint val="37000"/>
                      <a:satMod val="300000"/>
                      <a:alpha val="80000"/>
                    </a:schemeClr>
                  </a:gs>
                  <a:gs pos="100000">
                    <a:schemeClr val="dk1">
                      <a:tint val="15000"/>
                      <a:satMod val="350000"/>
                      <a:alpha val="8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a:p>
            </p:txBody>
          </p:sp>
          <p:sp>
            <p:nvSpPr>
              <p:cNvPr id="13" name="矩形 12"/>
              <p:cNvSpPr/>
              <p:nvPr/>
            </p:nvSpPr>
            <p:spPr>
              <a:xfrm>
                <a:off x="819366" y="4506747"/>
                <a:ext cx="3779578" cy="132672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txBody>
              <a:bodyPr wrap="square">
                <a:spAutoFit/>
              </a:bodyPr>
              <a:lstStyle/>
              <a:p>
                <a:pPr algn="ctr"/>
                <a:r>
                  <a:rPr lang="zh-CN" altLang="en-US" sz="2400" dirty="0">
                    <a:solidFill>
                      <a:sysClr val="windowText" lastClr="000000"/>
                    </a:solidFill>
                    <a:latin typeface="黑体" panose="02010609060101010101" pitchFamily="49" charset="-122"/>
                    <a:ea typeface="黑体" panose="02010609060101010101" pitchFamily="49" charset="-122"/>
                    <a:cs typeface="Times New Roman" panose="02020603050405020304" pitchFamily="16" charset="0"/>
                  </a:rPr>
                  <a:t>模拟高级思维活动，侧重知识表示，</a:t>
                </a:r>
                <a:r>
                  <a:rPr lang="zh-CN" altLang="zh-CN" sz="2400" dirty="0">
                    <a:solidFill>
                      <a:sysClr val="windowText" lastClr="000000"/>
                    </a:solidFill>
                    <a:latin typeface="黑体" panose="02010609060101010101" pitchFamily="49" charset="-122"/>
                    <a:ea typeface="黑体" panose="02010609060101010101" pitchFamily="49" charset="-122"/>
                    <a:cs typeface="Times New Roman" panose="02020603050405020304" pitchFamily="16" charset="0"/>
                  </a:rPr>
                  <a:t>但难以拓展</a:t>
                </a:r>
                <a:endParaRPr lang="zh-CN" altLang="en-US" sz="2400" dirty="0">
                  <a:solidFill>
                    <a:sysClr val="windowText" lastClr="000000"/>
                  </a:solidFill>
                  <a:latin typeface="黑体" panose="02010609060101010101" pitchFamily="49" charset="-122"/>
                  <a:ea typeface="黑体" panose="02010609060101010101" pitchFamily="49" charset="-122"/>
                  <a:cs typeface="Times New Roman" panose="02020603050405020304" pitchFamily="16" charset="0"/>
                </a:endParaRPr>
              </a:p>
            </p:txBody>
          </p:sp>
        </p:grpSp>
        <p:grpSp>
          <p:nvGrpSpPr>
            <p:cNvPr id="14" name="组合 13"/>
            <p:cNvGrpSpPr/>
            <p:nvPr/>
          </p:nvGrpSpPr>
          <p:grpSpPr>
            <a:xfrm>
              <a:off x="4874653" y="2755950"/>
              <a:ext cx="3645499" cy="947507"/>
              <a:chOff x="637940" y="4273288"/>
              <a:chExt cx="4051491" cy="2069503"/>
            </a:xfrm>
          </p:grpSpPr>
          <p:sp>
            <p:nvSpPr>
              <p:cNvPr id="15" name="矩形 14"/>
              <p:cNvSpPr/>
              <p:nvPr/>
            </p:nvSpPr>
            <p:spPr>
              <a:xfrm>
                <a:off x="637940" y="4273288"/>
                <a:ext cx="4051491" cy="2069503"/>
              </a:xfrm>
              <a:prstGeom prst="rect">
                <a:avLst/>
              </a:prstGeom>
              <a:gradFill>
                <a:gsLst>
                  <a:gs pos="0">
                    <a:schemeClr val="dk1">
                      <a:tint val="50000"/>
                      <a:satMod val="300000"/>
                      <a:alpha val="80000"/>
                    </a:schemeClr>
                  </a:gs>
                  <a:gs pos="35000">
                    <a:schemeClr val="dk1">
                      <a:tint val="37000"/>
                      <a:satMod val="300000"/>
                      <a:alpha val="80000"/>
                    </a:schemeClr>
                  </a:gs>
                  <a:gs pos="100000">
                    <a:schemeClr val="dk1">
                      <a:tint val="15000"/>
                      <a:satMod val="350000"/>
                      <a:alpha val="8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a:p>
            </p:txBody>
          </p:sp>
          <p:sp>
            <p:nvSpPr>
              <p:cNvPr id="16" name="矩形 15"/>
              <p:cNvSpPr/>
              <p:nvPr/>
            </p:nvSpPr>
            <p:spPr>
              <a:xfrm>
                <a:off x="788010" y="4571682"/>
                <a:ext cx="3747742" cy="132672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txBody>
              <a:bodyPr wrap="square">
                <a:spAutoFit/>
              </a:bodyPr>
              <a:lstStyle/>
              <a:p>
                <a:pPr algn="ctr"/>
                <a:r>
                  <a:rPr lang="zh-CN" altLang="en-US" sz="2400" dirty="0">
                    <a:solidFill>
                      <a:sysClr val="windowText" lastClr="000000"/>
                    </a:solidFill>
                    <a:latin typeface="黑体" panose="02010609060101010101" pitchFamily="49" charset="-122"/>
                    <a:ea typeface="黑体" panose="02010609060101010101" pitchFamily="49" charset="-122"/>
                    <a:cs typeface="Times New Roman" panose="02020603050405020304" pitchFamily="16" charset="0"/>
                  </a:rPr>
                  <a:t>从大量实例中学习，侧重感知能力，但</a:t>
                </a:r>
                <a:r>
                  <a:rPr lang="zh-CN" altLang="zh-CN" sz="2400" dirty="0">
                    <a:solidFill>
                      <a:sysClr val="windowText" lastClr="000000"/>
                    </a:solidFill>
                    <a:latin typeface="黑体" panose="02010609060101010101" pitchFamily="49" charset="-122"/>
                    <a:ea typeface="黑体" panose="02010609060101010101" pitchFamily="49" charset="-122"/>
                    <a:cs typeface="Times New Roman" panose="02020603050405020304" pitchFamily="16" charset="0"/>
                  </a:rPr>
                  <a:t>过程难以理解</a:t>
                </a:r>
                <a:r>
                  <a:rPr lang="zh-CN" altLang="en-US" sz="2400" dirty="0">
                    <a:solidFill>
                      <a:sysClr val="windowText" lastClr="000000"/>
                    </a:solidFill>
                    <a:latin typeface="黑体" panose="02010609060101010101" pitchFamily="49" charset="-122"/>
                    <a:ea typeface="黑体" panose="02010609060101010101" pitchFamily="49" charset="-122"/>
                    <a:cs typeface="Times New Roman" panose="02020603050405020304" pitchFamily="16" charset="0"/>
                  </a:rPr>
                  <a:t>与干预</a:t>
                </a:r>
                <a:endParaRPr lang="zh-CN" altLang="en-US" sz="2400" dirty="0">
                  <a:solidFill>
                    <a:sysClr val="windowText" lastClr="000000"/>
                  </a:solidFill>
                  <a:latin typeface="黑体" panose="02010609060101010101" pitchFamily="49" charset="-122"/>
                  <a:ea typeface="黑体" panose="02010609060101010101" pitchFamily="49" charset="-122"/>
                  <a:cs typeface="Times New Roman" panose="02020603050405020304" pitchFamily="16" charset="0"/>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rPr>
              <a:t>跨媒体综合推理</a:t>
            </a:r>
            <a:endParaRPr lang="zh-CN" altLang="en-US" dirty="0">
              <a:latin typeface="黑体" panose="02010609060101010101" pitchFamily="49" charset="-122"/>
            </a:endParaRPr>
          </a:p>
        </p:txBody>
      </p:sp>
      <p:grpSp>
        <p:nvGrpSpPr>
          <p:cNvPr id="15" name="组合 14"/>
          <p:cNvGrpSpPr/>
          <p:nvPr/>
        </p:nvGrpSpPr>
        <p:grpSpPr>
          <a:xfrm>
            <a:off x="448733" y="883267"/>
            <a:ext cx="10879667" cy="5512951"/>
            <a:chOff x="448733" y="883267"/>
            <a:chExt cx="8128000" cy="3907781"/>
          </a:xfrm>
        </p:grpSpPr>
        <p:grpSp>
          <p:nvGrpSpPr>
            <p:cNvPr id="4" name="组合 3"/>
            <p:cNvGrpSpPr/>
            <p:nvPr/>
          </p:nvGrpSpPr>
          <p:grpSpPr>
            <a:xfrm>
              <a:off x="1744134" y="883267"/>
              <a:ext cx="5361714" cy="3226859"/>
              <a:chOff x="1492460" y="1552909"/>
              <a:chExt cx="5992211" cy="3879381"/>
            </a:xfrm>
          </p:grpSpPr>
          <p:sp>
            <p:nvSpPr>
              <p:cNvPr id="5" name="Rectangle: Rounded Corners 28"/>
              <p:cNvSpPr/>
              <p:nvPr/>
            </p:nvSpPr>
            <p:spPr>
              <a:xfrm>
                <a:off x="3687728" y="1861381"/>
                <a:ext cx="1916037" cy="678840"/>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b" anchorCtr="0"/>
              <a:lstStyle/>
              <a:p>
                <a:pPr algn="ctr" defTabSz="685800">
                  <a:defRPr/>
                </a:pPr>
                <a:r>
                  <a:rPr lang="zh-CN" altLang="en-US" sz="1100" kern="0" dirty="0">
                    <a:solidFill>
                      <a:prstClr val="white"/>
                    </a:solidFill>
                    <a:latin typeface="Times New Roman" panose="02020603050405020304"/>
                    <a:ea typeface="黑体" panose="02010609060101010101" pitchFamily="49" charset="-122"/>
                  </a:rPr>
                  <a:t>知识涌现</a:t>
                </a:r>
                <a:endParaRPr lang="zh-CN" altLang="en-US" sz="1100" kern="0" dirty="0">
                  <a:solidFill>
                    <a:prstClr val="white"/>
                  </a:solidFill>
                  <a:latin typeface="Times New Roman" panose="02020603050405020304"/>
                  <a:ea typeface="黑体" panose="02010609060101010101" pitchFamily="49" charset="-122"/>
                </a:endParaRPr>
              </a:p>
            </p:txBody>
          </p:sp>
          <p:sp>
            <p:nvSpPr>
              <p:cNvPr id="6" name="Rectangle: Rounded Corners 27"/>
              <p:cNvSpPr/>
              <p:nvPr/>
            </p:nvSpPr>
            <p:spPr>
              <a:xfrm>
                <a:off x="5603764" y="4509072"/>
                <a:ext cx="1774372" cy="678840"/>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b" anchorCtr="0"/>
              <a:lstStyle/>
              <a:p>
                <a:pPr algn="ctr" defTabSz="685800">
                  <a:defRPr/>
                </a:pPr>
                <a:r>
                  <a:rPr lang="zh-CN" altLang="en-US" sz="2000" kern="0" dirty="0">
                    <a:solidFill>
                      <a:prstClr val="white"/>
                    </a:solidFill>
                    <a:latin typeface="Times New Roman" panose="02020603050405020304"/>
                    <a:ea typeface="黑体" panose="02010609060101010101" pitchFamily="49" charset="-122"/>
                  </a:rPr>
                  <a:t>经验探索</a:t>
                </a:r>
                <a:endParaRPr lang="zh-CN" altLang="en-US" sz="2000" kern="0" dirty="0">
                  <a:solidFill>
                    <a:prstClr val="white"/>
                  </a:solidFill>
                  <a:latin typeface="Times New Roman" panose="02020603050405020304"/>
                  <a:ea typeface="黑体" panose="02010609060101010101" pitchFamily="49" charset="-122"/>
                </a:endParaRPr>
              </a:p>
            </p:txBody>
          </p:sp>
          <p:sp>
            <p:nvSpPr>
              <p:cNvPr id="7" name="Rectangle: Rounded Corners 26"/>
              <p:cNvSpPr/>
              <p:nvPr/>
            </p:nvSpPr>
            <p:spPr>
              <a:xfrm>
                <a:off x="1771695" y="4530455"/>
                <a:ext cx="1774372" cy="678840"/>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b" anchorCtr="0"/>
              <a:lstStyle/>
              <a:p>
                <a:pPr algn="ctr" defTabSz="685800">
                  <a:defRPr/>
                </a:pPr>
                <a:r>
                  <a:rPr lang="zh-CN" altLang="en-US" sz="2000" kern="0" dirty="0">
                    <a:solidFill>
                      <a:prstClr val="white"/>
                    </a:solidFill>
                    <a:latin typeface="Times New Roman" panose="02020603050405020304"/>
                    <a:ea typeface="黑体" panose="02010609060101010101" pitchFamily="49" charset="-122"/>
                  </a:rPr>
                  <a:t>推理学习</a:t>
                </a:r>
                <a:endParaRPr lang="zh-CN" altLang="en-US" sz="2000" kern="0" dirty="0">
                  <a:solidFill>
                    <a:prstClr val="white"/>
                  </a:solidFill>
                  <a:latin typeface="Times New Roman" panose="02020603050405020304"/>
                  <a:ea typeface="黑体" panose="02010609060101010101" pitchFamily="49" charset="-122"/>
                </a:endParaRPr>
              </a:p>
            </p:txBody>
          </p:sp>
          <p:graphicFrame>
            <p:nvGraphicFramePr>
              <p:cNvPr id="8" name="Diagram 3"/>
              <p:cNvGraphicFramePr/>
              <p:nvPr/>
            </p:nvGraphicFramePr>
            <p:xfrm>
              <a:off x="2737994" y="2563367"/>
              <a:ext cx="3673843" cy="24492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Oval 4"/>
              <p:cNvSpPr/>
              <p:nvPr/>
            </p:nvSpPr>
            <p:spPr>
              <a:xfrm>
                <a:off x="3710010" y="2924031"/>
                <a:ext cx="1728220" cy="1597337"/>
              </a:xfrm>
              <a:prstGeom prst="ellipse">
                <a:avLst/>
              </a:prstGeom>
              <a:solidFill>
                <a:srgbClr val="F79646"/>
              </a:solidFill>
              <a:ln w="25400" cap="flat" cmpd="sng" algn="ctr">
                <a:solidFill>
                  <a:srgbClr val="F79646">
                    <a:shade val="50000"/>
                  </a:srgbClr>
                </a:solidFill>
                <a:prstDash val="solid"/>
              </a:ln>
              <a:effectLst>
                <a:outerShdw blurRad="63500" sx="102000" sy="102000" algn="ctr" rotWithShape="0">
                  <a:prstClr val="black">
                    <a:alpha val="40000"/>
                  </a:prstClr>
                </a:outerShdw>
              </a:effectLst>
            </p:spPr>
            <p:txBody>
              <a:bodyPr rtlCol="0" anchor="ctr"/>
              <a:lstStyle/>
              <a:p>
                <a:pPr algn="ctr" defTabSz="685800">
                  <a:defRPr/>
                </a:pPr>
                <a:r>
                  <a:rPr lang="zh-CN" altLang="en-US" sz="2400" kern="0" dirty="0">
                    <a:solidFill>
                      <a:prstClr val="white"/>
                    </a:solidFill>
                    <a:latin typeface="Times New Roman" panose="02020603050405020304"/>
                    <a:ea typeface="黑体" panose="02010609060101010101" pitchFamily="49" charset="-122"/>
                  </a:rPr>
                  <a:t>跨媒体</a:t>
                </a:r>
                <a:endParaRPr lang="en-US" altLang="zh-CN" sz="2400" kern="0" dirty="0">
                  <a:solidFill>
                    <a:prstClr val="white"/>
                  </a:solidFill>
                  <a:latin typeface="Times New Roman" panose="02020603050405020304"/>
                  <a:ea typeface="黑体" panose="02010609060101010101" pitchFamily="49" charset="-122"/>
                </a:endParaRPr>
              </a:p>
              <a:p>
                <a:pPr algn="ctr" defTabSz="685800">
                  <a:defRPr/>
                </a:pPr>
                <a:r>
                  <a:rPr lang="zh-CN" altLang="en-US" sz="2400" kern="0" dirty="0">
                    <a:solidFill>
                      <a:prstClr val="white"/>
                    </a:solidFill>
                    <a:latin typeface="Times New Roman" panose="02020603050405020304"/>
                    <a:ea typeface="黑体" panose="02010609060101010101" pitchFamily="49" charset="-122"/>
                  </a:rPr>
                  <a:t>综合推理</a:t>
                </a:r>
                <a:endParaRPr lang="zh-CN" altLang="en-US" sz="2400" kern="0" dirty="0">
                  <a:solidFill>
                    <a:prstClr val="white"/>
                  </a:solidFill>
                  <a:latin typeface="Times New Roman" panose="02020603050405020304"/>
                  <a:ea typeface="黑体" panose="02010609060101010101" pitchFamily="49" charset="-122"/>
                </a:endParaRPr>
              </a:p>
            </p:txBody>
          </p:sp>
          <p:sp>
            <p:nvSpPr>
              <p:cNvPr id="10" name="Rectangle: Rounded Corners 5"/>
              <p:cNvSpPr/>
              <p:nvPr/>
            </p:nvSpPr>
            <p:spPr>
              <a:xfrm>
                <a:off x="3687728" y="1698607"/>
                <a:ext cx="1916037" cy="476347"/>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zh-CN" altLang="en-US" sz="2000" kern="0" dirty="0">
                    <a:solidFill>
                      <a:prstClr val="white"/>
                    </a:solidFill>
                    <a:latin typeface="Times New Roman" panose="02020603050405020304"/>
                    <a:ea typeface="黑体" panose="02010609060101010101" pitchFamily="49" charset="-122"/>
                  </a:rPr>
                  <a:t>数据驱动中归纳</a:t>
                </a:r>
                <a:endParaRPr lang="zh-CN" altLang="en-US" sz="2000" kern="0" dirty="0">
                  <a:solidFill>
                    <a:prstClr val="white"/>
                  </a:solidFill>
                  <a:latin typeface="Times New Roman" panose="02020603050405020304"/>
                  <a:ea typeface="黑体" panose="02010609060101010101" pitchFamily="49" charset="-122"/>
                </a:endParaRPr>
              </a:p>
            </p:txBody>
          </p:sp>
          <p:sp>
            <p:nvSpPr>
              <p:cNvPr id="11" name="Rectangle: Rounded Corners 24"/>
              <p:cNvSpPr/>
              <p:nvPr/>
            </p:nvSpPr>
            <p:spPr>
              <a:xfrm>
                <a:off x="1771695" y="4372145"/>
                <a:ext cx="1774372" cy="476347"/>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zh-CN" altLang="en-US" sz="2000" kern="0" dirty="0">
                    <a:solidFill>
                      <a:prstClr val="white"/>
                    </a:solidFill>
                    <a:latin typeface="Times New Roman" panose="02020603050405020304"/>
                    <a:ea typeface="黑体" panose="02010609060101010101" pitchFamily="49" charset="-122"/>
                  </a:rPr>
                  <a:t>知识指导下演绎</a:t>
                </a:r>
                <a:endParaRPr lang="zh-CN" altLang="en-US" sz="2000" kern="0" dirty="0">
                  <a:solidFill>
                    <a:prstClr val="white"/>
                  </a:solidFill>
                  <a:latin typeface="Times New Roman" panose="02020603050405020304"/>
                  <a:ea typeface="黑体" panose="02010609060101010101" pitchFamily="49" charset="-122"/>
                </a:endParaRPr>
              </a:p>
            </p:txBody>
          </p:sp>
          <p:sp>
            <p:nvSpPr>
              <p:cNvPr id="12" name="Rectangle: Rounded Corners 25"/>
              <p:cNvSpPr/>
              <p:nvPr/>
            </p:nvSpPr>
            <p:spPr>
              <a:xfrm>
                <a:off x="5603766" y="4334088"/>
                <a:ext cx="1880904" cy="476347"/>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85800">
                  <a:defRPr/>
                </a:pPr>
                <a:r>
                  <a:rPr lang="zh-CN" altLang="en-US" sz="2000" kern="0" dirty="0">
                    <a:solidFill>
                      <a:prstClr val="white"/>
                    </a:solidFill>
                    <a:latin typeface="Times New Roman" panose="02020603050405020304"/>
                    <a:ea typeface="黑体" panose="02010609060101010101" pitchFamily="49" charset="-122"/>
                  </a:rPr>
                  <a:t>行为强化内规划</a:t>
                </a:r>
                <a:endParaRPr lang="zh-CN" altLang="en-US" sz="2000" kern="0" dirty="0">
                  <a:solidFill>
                    <a:prstClr val="white"/>
                  </a:solidFill>
                  <a:latin typeface="Times New Roman" panose="02020603050405020304"/>
                  <a:ea typeface="黑体" panose="02010609060101010101" pitchFamily="49" charset="-122"/>
                </a:endParaRPr>
              </a:p>
            </p:txBody>
          </p:sp>
          <p:sp>
            <p:nvSpPr>
              <p:cNvPr id="13" name="矩形 12"/>
              <p:cNvSpPr/>
              <p:nvPr/>
            </p:nvSpPr>
            <p:spPr>
              <a:xfrm>
                <a:off x="1492460" y="1552909"/>
                <a:ext cx="5992211" cy="3879381"/>
              </a:xfrm>
              <a:prstGeom prst="rect">
                <a:avLst/>
              </a:prstGeom>
              <a:noFill/>
              <a:ln w="25400" cap="flat" cmpd="sng" algn="ctr">
                <a:solidFill>
                  <a:srgbClr val="4F81BD">
                    <a:shade val="50000"/>
                  </a:srgbClr>
                </a:solidFill>
                <a:prstDash val="sysDot"/>
              </a:ln>
              <a:effectLst/>
            </p:spPr>
            <p:txBody>
              <a:bodyPr rtlCol="0" anchor="ctr"/>
              <a:lstStyle/>
              <a:p>
                <a:pPr algn="ctr" defTabSz="685800">
                  <a:defRPr/>
                </a:pPr>
                <a:endParaRPr lang="zh-CN" altLang="en-US" sz="1400" kern="0">
                  <a:solidFill>
                    <a:prstClr val="white"/>
                  </a:solidFill>
                  <a:latin typeface="Times New Roman" panose="02020603050405020304"/>
                  <a:ea typeface="黑体" panose="02010609060101010101" pitchFamily="49" charset="-122"/>
                </a:endParaRPr>
              </a:p>
            </p:txBody>
          </p:sp>
        </p:grpSp>
        <p:sp>
          <p:nvSpPr>
            <p:cNvPr id="14" name="矩形 13"/>
            <p:cNvSpPr/>
            <p:nvPr/>
          </p:nvSpPr>
          <p:spPr>
            <a:xfrm>
              <a:off x="448733" y="4218370"/>
              <a:ext cx="8128000" cy="572678"/>
            </a:xfrm>
            <a:prstGeom prst="rect">
              <a:avLst/>
            </a:prstGeom>
          </p:spPr>
          <p:txBody>
            <a:bodyPr wrap="square" lIns="68580" tIns="34290" rIns="68580" bIns="34290">
              <a:spAutoFit/>
            </a:bodyPr>
            <a:lstStyle/>
            <a:p>
              <a:pPr algn="ctr"/>
              <a:r>
                <a:rPr lang="zh-CN" altLang="en-US" sz="2400" dirty="0">
                  <a:latin typeface="黑体" panose="02010609060101010101" pitchFamily="49" charset="-122"/>
                  <a:ea typeface="黑体" panose="02010609060101010101" pitchFamily="49" charset="-122"/>
                </a:rPr>
                <a:t>有机协调“知识指导下的演绎”、“数据驱动中的归纳”和“行为强化内的规划”等理论模型和方法手段，建立知识、数据和反馈于一体的人工智能理论和模型</a:t>
              </a:r>
              <a:endParaRPr lang="zh-CN" altLang="en-US" sz="2400" dirty="0">
                <a:latin typeface="黑体" panose="02010609060101010101" pitchFamily="49" charset="-122"/>
                <a:ea typeface="黑体" panose="02010609060101010101" pitchFamily="49"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黑体" panose="02010609060101010101" pitchFamily="49" charset="-122"/>
              </a:rPr>
              <a:t>仅有短期记忆的人生</a:t>
            </a:r>
            <a:endParaRPr lang="zh-CN" altLang="en-US" dirty="0">
              <a:latin typeface="黑体" panose="02010609060101010101" pitchFamily="49" charset="-122"/>
            </a:endParaRPr>
          </a:p>
        </p:txBody>
      </p:sp>
      <p:grpSp>
        <p:nvGrpSpPr>
          <p:cNvPr id="8" name="组合 7"/>
          <p:cNvGrpSpPr/>
          <p:nvPr/>
        </p:nvGrpSpPr>
        <p:grpSpPr>
          <a:xfrm>
            <a:off x="193602" y="852647"/>
            <a:ext cx="11797552" cy="5642497"/>
            <a:chOff x="193602" y="852647"/>
            <a:chExt cx="9018131" cy="3985377"/>
          </a:xfrm>
        </p:grpSpPr>
        <p:sp>
          <p:nvSpPr>
            <p:cNvPr id="4" name="矩形 3"/>
            <p:cNvSpPr/>
            <p:nvPr/>
          </p:nvSpPr>
          <p:spPr>
            <a:xfrm>
              <a:off x="193602" y="852647"/>
              <a:ext cx="9018131" cy="1092370"/>
            </a:xfrm>
            <a:prstGeom prst="rect">
              <a:avLst/>
            </a:prstGeom>
          </p:spPr>
          <p:txBody>
            <a:bodyPr wrap="square" lIns="68580" tIns="34290" rIns="68580" bIns="34290">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英国指挥家</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Clive Wearing</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57175" indent="-257175" algn="just">
                <a:buFont typeface="Wingdings" panose="05000000000000000000" pitchFamily="2" charset="2"/>
                <a:buChar char="l"/>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  因 </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herpes simplex virus</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（单纯疱疹病毒）侵蚀大脑</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hippocampus</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（海马体）</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just"/>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而患上</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anterograde amnesia </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（顺行性遗忘症）</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57175" indent="-257175" algn="just">
                <a:buFont typeface="Wingdings" panose="05000000000000000000" pitchFamily="2" charset="2"/>
                <a:buChar char="l"/>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  海马体是将短期记忆传递成长期记忆的重要器官</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5" name="Picture 2" descr="http://5b0988e595225.cdn.sohucs.com/images/20170902/3cf91a058e8b40cba0a19a1553e6d3b9.jpeg"/>
            <p:cNvPicPr>
              <a:picLocks noChangeAspect="1" noChangeArrowheads="1"/>
            </p:cNvPicPr>
            <p:nvPr/>
          </p:nvPicPr>
          <p:blipFill>
            <a:blip r:embed="rId1" cstate="email"/>
            <a:srcRect/>
            <a:stretch>
              <a:fillRect/>
            </a:stretch>
          </p:blipFill>
          <p:spPr bwMode="auto">
            <a:xfrm>
              <a:off x="307974" y="2074638"/>
              <a:ext cx="4178247" cy="194534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78840" y="4267383"/>
              <a:ext cx="8386320" cy="570641"/>
            </a:xfrm>
            <a:prstGeom prst="rect">
              <a:avLst/>
            </a:prstGeom>
          </p:spPr>
          <p:txBody>
            <a:bodyPr wrap="square" lIns="68580" tIns="34290" rIns="68580" bIns="34290">
              <a:spAutoFit/>
            </a:bodyPr>
            <a:lstStyle/>
            <a:p>
              <a:pPr algn="ctr"/>
              <a:r>
                <a:rPr lang="zh-CN" altLang="en-US" sz="2400" dirty="0">
                  <a:latin typeface="黑体" panose="02010609060101010101" pitchFamily="49" charset="-122"/>
                  <a:ea typeface="黑体" panose="02010609060101010101" pitchFamily="49" charset="-122"/>
                </a:rPr>
                <a:t>他的记忆，和金鱼一样，只要“七秒”就会消失。他的生命是一段又一段的空白，没有过去，没有未来。</a:t>
              </a:r>
              <a:endParaRPr lang="zh-CN" altLang="en-US" sz="2400" dirty="0">
                <a:latin typeface="黑体" panose="02010609060101010101" pitchFamily="49" charset="-122"/>
                <a:ea typeface="黑体" panose="02010609060101010101" pitchFamily="49" charset="-122"/>
              </a:endParaRPr>
            </a:p>
          </p:txBody>
        </p:sp>
        <p:pic>
          <p:nvPicPr>
            <p:cNvPr id="7" name="Picture 4" descr="http://5b0988e595225.cdn.sohucs.com/images/20170902/e547ca3aded64ab1958ef5042c059ec3.jpeg"/>
            <p:cNvPicPr>
              <a:picLocks noChangeAspect="1" noChangeArrowheads="1"/>
            </p:cNvPicPr>
            <p:nvPr/>
          </p:nvPicPr>
          <p:blipFill>
            <a:blip r:embed="rId2" cstate="email"/>
            <a:srcRect/>
            <a:stretch>
              <a:fillRect/>
            </a:stretch>
          </p:blipFill>
          <p:spPr bwMode="auto">
            <a:xfrm>
              <a:off x="4885267" y="2074638"/>
              <a:ext cx="3681175" cy="194534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黑体" panose="02010609060101010101" pitchFamily="49" charset="-122"/>
                <a:cs typeface="Times New Roman" panose="02020603050405020304" pitchFamily="16" charset="0"/>
              </a:rPr>
              <a:t>人类大脑是现有唯一证据</a:t>
            </a:r>
            <a:endParaRPr lang="zh-CN" altLang="en-US" dirty="0">
              <a:latin typeface="黑体" panose="02010609060101010101" pitchFamily="49" charset="-122"/>
            </a:endParaRPr>
          </a:p>
        </p:txBody>
      </p:sp>
      <p:sp>
        <p:nvSpPr>
          <p:cNvPr id="5" name="文本框 4"/>
          <p:cNvSpPr txBox="1"/>
          <p:nvPr/>
        </p:nvSpPr>
        <p:spPr>
          <a:xfrm>
            <a:off x="197224" y="831338"/>
            <a:ext cx="11797552" cy="1195712"/>
          </a:xfrm>
          <a:prstGeom prst="rect">
            <a:avLst/>
          </a:prstGeom>
          <a:noFill/>
        </p:spPr>
        <p:txBody>
          <a:bodyPr wrap="square">
            <a:spAutoFit/>
          </a:bodyPr>
          <a:lstStyle/>
          <a:p>
            <a:pPr marL="285750" indent="-285750">
              <a:lnSpc>
                <a:spcPct val="120000"/>
              </a:lnSpc>
              <a:buClr>
                <a:srgbClr val="C00000"/>
              </a:buClr>
              <a:buFont typeface="Wingdings" panose="05000000000000000000" pitchFamily="2" charset="2"/>
              <a:buChar char="Ø"/>
            </a:pPr>
            <a:r>
              <a:rPr lang="zh-CN" altLang="en-US" sz="3200" dirty="0">
                <a:solidFill>
                  <a:srgbClr val="C00000"/>
                </a:solidFill>
                <a:latin typeface="黑体" panose="02010609060101010101" pitchFamily="49" charset="-122"/>
                <a:ea typeface="黑体" panose="02010609060101010101" pitchFamily="49" charset="-122"/>
                <a:cs typeface="Times New Roman" panose="02020603050405020304" pitchFamily="16" charset="0"/>
              </a:rPr>
              <a:t>要证明现在致力于构建的通用智能是可行的，人类大脑是现有唯一证据，因此把神经科学作为新算法的灵感来源是有意义的。</a:t>
            </a:r>
            <a:endParaRPr lang="zh-CN" altLang="en-US" sz="3200" dirty="0">
              <a:solidFill>
                <a:srgbClr val="C00000"/>
              </a:solidFill>
              <a:latin typeface="黑体" panose="02010609060101010101" pitchFamily="49" charset="-122"/>
              <a:ea typeface="黑体" panose="02010609060101010101" pitchFamily="49" charset="-122"/>
              <a:cs typeface="Times New Roman" panose="02020603050405020304" pitchFamily="16" charset="0"/>
            </a:endParaRPr>
          </a:p>
        </p:txBody>
      </p:sp>
      <p:grpSp>
        <p:nvGrpSpPr>
          <p:cNvPr id="8" name="组合 7"/>
          <p:cNvGrpSpPr/>
          <p:nvPr/>
        </p:nvGrpSpPr>
        <p:grpSpPr>
          <a:xfrm>
            <a:off x="743656" y="2057401"/>
            <a:ext cx="9759244" cy="4255062"/>
            <a:chOff x="1696156" y="2209238"/>
            <a:chExt cx="8720666" cy="3731652"/>
          </a:xfrm>
        </p:grpSpPr>
        <p:pic>
          <p:nvPicPr>
            <p:cNvPr id="6" name="图片 5"/>
            <p:cNvPicPr>
              <a:picLocks noChangeAspect="1"/>
            </p:cNvPicPr>
            <p:nvPr/>
          </p:nvPicPr>
          <p:blipFill>
            <a:blip r:embed="rId1" cstate="email"/>
            <a:stretch>
              <a:fillRect/>
            </a:stretch>
          </p:blipFill>
          <p:spPr>
            <a:xfrm>
              <a:off x="2381421" y="2209238"/>
              <a:ext cx="7132290" cy="3117004"/>
            </a:xfrm>
            <a:prstGeom prst="rect">
              <a:avLst/>
            </a:prstGeom>
          </p:spPr>
        </p:pic>
        <p:sp>
          <p:nvSpPr>
            <p:cNvPr id="7" name="矩形 6"/>
            <p:cNvSpPr/>
            <p:nvPr/>
          </p:nvSpPr>
          <p:spPr>
            <a:xfrm>
              <a:off x="1696156" y="5625419"/>
              <a:ext cx="8720666" cy="315471"/>
            </a:xfrm>
            <a:prstGeom prst="rect">
              <a:avLst/>
            </a:prstGeom>
          </p:spPr>
          <p:txBody>
            <a:bodyPr wrap="square" lIns="68580" tIns="34290" rIns="68580" bIns="34290">
              <a:spAutoFit/>
            </a:bodyPr>
            <a:lstStyle/>
            <a:p>
              <a:pPr algn="ctr"/>
              <a:r>
                <a:rPr lang="en-US" altLang="zh-CN" dirty="0">
                  <a:latin typeface="Times New Roman" panose="02020603050405020304" pitchFamily="16" charset="0"/>
                  <a:cs typeface="Times New Roman" panose="02020603050405020304" pitchFamily="16" charset="0"/>
                </a:rPr>
                <a:t>Neuroscience-Inspired Artificial Intelligence, Neuron, Volume 95, Issue 2, p245–258, 19 July 2017</a:t>
              </a:r>
              <a:endParaRPr lang="zh-CN" altLang="en-US" dirty="0">
                <a:latin typeface="Times New Roman" panose="02020603050405020304" pitchFamily="16" charset="0"/>
                <a:cs typeface="Times New Roman" panose="02020603050405020304" pitchFamily="16"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提纲</a:t>
            </a:r>
            <a:endParaRPr lang="zh-CN" altLang="en-US" dirty="0"/>
          </a:p>
        </p:txBody>
      </p:sp>
      <p:sp>
        <p:nvSpPr>
          <p:cNvPr id="5" name="文本框 4"/>
          <p:cNvSpPr txBox="1"/>
          <p:nvPr/>
        </p:nvSpPr>
        <p:spPr>
          <a:xfrm>
            <a:off x="935665" y="1015554"/>
            <a:ext cx="6103088" cy="2745495"/>
          </a:xfrm>
          <a:prstGeom prst="rect">
            <a:avLst/>
          </a:prstGeom>
          <a:noFill/>
        </p:spPr>
        <p:txBody>
          <a:bodyPr wrap="square">
            <a:spAutoFit/>
          </a:bodyPr>
          <a:lstStyle/>
          <a:p>
            <a:pPr defTabSz="457200" eaLnBrk="0" hangingPunct="0">
              <a:lnSpc>
                <a:spcPct val="150000"/>
              </a:lnSpc>
              <a:defRPr/>
            </a:pP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1</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 记忆驱动的智能计算</a:t>
            </a:r>
            <a:endParaRPr lang="en-US" altLang="zh-CN" sz="4000" b="1" dirty="0">
              <a:latin typeface="Times New Roman" panose="02020603050405020304" pitchFamily="16" charset="0"/>
              <a:ea typeface="黑体" panose="02010609060101010101" pitchFamily="49" charset="-122"/>
              <a:cs typeface="Times New Roman" panose="02020603050405020304" pitchFamily="16" charset="0"/>
            </a:endParaRPr>
          </a:p>
          <a:p>
            <a:pPr defTabSz="457200" eaLnBrk="0" hangingPunct="0">
              <a:lnSpc>
                <a:spcPct val="150000"/>
              </a:lnSpc>
              <a:defRPr/>
            </a:pPr>
            <a:r>
              <a:rPr lang="en-US" altLang="zh-CN" sz="4000" b="1" dirty="0">
                <a:solidFill>
                  <a:schemeClr val="accent2">
                    <a:lumMod val="60000"/>
                    <a:lumOff val="40000"/>
                  </a:schemeClr>
                </a:solidFill>
                <a:latin typeface="Times New Roman" panose="02020603050405020304" pitchFamily="16" charset="0"/>
                <a:ea typeface="黑体" panose="02010609060101010101" pitchFamily="49" charset="-122"/>
                <a:cs typeface="Times New Roman" panose="02020603050405020304" pitchFamily="16" charset="0"/>
              </a:rPr>
              <a:t>2</a:t>
            </a:r>
            <a:r>
              <a:rPr lang="zh-CN" altLang="en-US" sz="4000" b="1" dirty="0">
                <a:solidFill>
                  <a:schemeClr val="accent2">
                    <a:lumMod val="60000"/>
                    <a:lumOff val="40000"/>
                  </a:schemeClr>
                </a:solidFill>
                <a:latin typeface="Times New Roman" panose="02020603050405020304" pitchFamily="16" charset="0"/>
                <a:ea typeface="黑体" panose="02010609060101010101" pitchFamily="49" charset="-122"/>
                <a:cs typeface="Times New Roman" panose="02020603050405020304" pitchFamily="16" charset="0"/>
              </a:rPr>
              <a:t>、 可计算社会学</a:t>
            </a:r>
            <a:endParaRPr lang="en-US" altLang="zh-CN" sz="4000" b="1" dirty="0">
              <a:solidFill>
                <a:schemeClr val="accent2">
                  <a:lumMod val="60000"/>
                  <a:lumOff val="40000"/>
                </a:schemeClr>
              </a:solidFill>
              <a:latin typeface="Times New Roman" panose="02020603050405020304" pitchFamily="16" charset="0"/>
              <a:ea typeface="黑体" panose="02010609060101010101" pitchFamily="49" charset="-122"/>
              <a:cs typeface="Times New Roman" panose="02020603050405020304" pitchFamily="16" charset="0"/>
            </a:endParaRPr>
          </a:p>
          <a:p>
            <a:pPr defTabSz="457200" eaLnBrk="0" hangingPunct="0">
              <a:lnSpc>
                <a:spcPct val="150000"/>
              </a:lnSpc>
              <a:defRPr/>
            </a:pP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、若干挑战</a:t>
            </a:r>
            <a:endParaRPr lang="en-US" altLang="zh-CN" sz="4000" b="1"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黑体" panose="02010609060101010101" pitchFamily="49" charset="-122"/>
                <a:cs typeface="Times New Roman" panose="02020603050405020304" pitchFamily="16" charset="0"/>
              </a:rPr>
              <a:t>三元空间融合时代</a:t>
            </a:r>
            <a:endParaRPr lang="zh-CN" altLang="en-US" dirty="0">
              <a:latin typeface="黑体" panose="02010609060101010101" pitchFamily="49" charset="-122"/>
            </a:endParaRPr>
          </a:p>
        </p:txBody>
      </p:sp>
      <p:sp>
        <p:nvSpPr>
          <p:cNvPr id="5" name="文本框 4"/>
          <p:cNvSpPr txBox="1"/>
          <p:nvPr/>
        </p:nvSpPr>
        <p:spPr>
          <a:xfrm>
            <a:off x="394446" y="851585"/>
            <a:ext cx="10806953" cy="1077218"/>
          </a:xfrm>
          <a:prstGeom prst="rect">
            <a:avLst/>
          </a:prstGeom>
          <a:noFill/>
        </p:spPr>
        <p:txBody>
          <a:bodyPr wrap="square">
            <a:spAutoFit/>
          </a:bodyPr>
          <a:lstStyle/>
          <a:p>
            <a:pPr marL="619125" indent="-457200" algn="ctr" defTabSz="685800">
              <a:spcBef>
                <a:spcPct val="0"/>
              </a:spcBef>
              <a:buFont typeface="Wingdings" panose="05000000000000000000" pitchFamily="2" charset="2"/>
              <a:buChar char="Ø"/>
              <a:defRPr/>
            </a:pPr>
            <a:r>
              <a:rPr lang="zh-CN" altLang="en-US" sz="3200" b="1" dirty="0">
                <a:latin typeface="黑体" panose="02010609060101010101" pitchFamily="49" charset="-122"/>
                <a:ea typeface="黑体" panose="02010609060101010101" pitchFamily="49" charset="-122"/>
                <a:cs typeface="Times New Roman" panose="02020603050405020304" pitchFamily="16" charset="0"/>
              </a:rPr>
              <a:t>人类进入信息空间</a:t>
            </a:r>
            <a:r>
              <a:rPr lang="en-US" altLang="zh-CN" sz="3200" b="1" dirty="0">
                <a:latin typeface="Times New Roman" panose="02020603050405020304" pitchFamily="16" charset="0"/>
                <a:ea typeface="黑体" panose="02010609060101010101" pitchFamily="49" charset="-122"/>
                <a:cs typeface="Times New Roman" panose="02020603050405020304" pitchFamily="16" charset="0"/>
              </a:rPr>
              <a:t>(Cyberspace)</a:t>
            </a:r>
            <a:r>
              <a:rPr lang="zh-CN" altLang="en-US" sz="3200" b="1" dirty="0">
                <a:latin typeface="黑体" panose="02010609060101010101" pitchFamily="49" charset="-122"/>
                <a:ea typeface="黑体" panose="02010609060101010101" pitchFamily="49" charset="-122"/>
                <a:cs typeface="Times New Roman" panose="02020603050405020304" pitchFamily="16" charset="0"/>
              </a:rPr>
              <a:t>、物理世界 </a:t>
            </a:r>
            <a:r>
              <a:rPr lang="en-US" altLang="zh-CN" sz="3200" b="1" dirty="0">
                <a:latin typeface="Times New Roman" panose="02020603050405020304" pitchFamily="16" charset="0"/>
                <a:ea typeface="黑体" panose="02010609060101010101" pitchFamily="49" charset="-122"/>
                <a:cs typeface="Times New Roman" panose="02020603050405020304" pitchFamily="16" charset="0"/>
              </a:rPr>
              <a:t>(Physical)</a:t>
            </a:r>
            <a:r>
              <a:rPr lang="zh-CN" altLang="en-US" sz="3200" b="1" dirty="0">
                <a:latin typeface="黑体" panose="02010609060101010101" pitchFamily="49" charset="-122"/>
                <a:ea typeface="黑体" panose="02010609060101010101" pitchFamily="49" charset="-122"/>
                <a:cs typeface="Times New Roman" panose="02020603050405020304" pitchFamily="16" charset="0"/>
              </a:rPr>
              <a:t>和人类社会</a:t>
            </a:r>
            <a:r>
              <a:rPr lang="en-US" altLang="zh-CN" sz="3200" b="1" dirty="0">
                <a:latin typeface="Times New Roman" panose="02020603050405020304" pitchFamily="16" charset="0"/>
                <a:ea typeface="黑体" panose="02010609060101010101" pitchFamily="49" charset="-122"/>
                <a:cs typeface="Times New Roman" panose="02020603050405020304" pitchFamily="16" charset="0"/>
              </a:rPr>
              <a:t>(Society</a:t>
            </a:r>
            <a:r>
              <a:rPr lang="en-US" altLang="zh-CN" sz="3200" b="1" dirty="0">
                <a:latin typeface="黑体" panose="02010609060101010101" pitchFamily="49" charset="-122"/>
                <a:ea typeface="黑体" panose="02010609060101010101" pitchFamily="49" charset="-122"/>
                <a:cs typeface="Times New Roman" panose="02020603050405020304" pitchFamily="16" charset="0"/>
              </a:rPr>
              <a:t>)</a:t>
            </a:r>
            <a:r>
              <a:rPr lang="zh-CN" altLang="en-US" sz="3200" b="1" dirty="0">
                <a:latin typeface="黑体" panose="02010609060101010101" pitchFamily="49" charset="-122"/>
                <a:ea typeface="黑体" panose="02010609060101010101" pitchFamily="49" charset="-122"/>
                <a:cs typeface="Times New Roman" panose="02020603050405020304" pitchFamily="16" charset="0"/>
              </a:rPr>
              <a:t>三元空间融合时代</a:t>
            </a:r>
            <a:r>
              <a:rPr lang="en-US" altLang="zh-CN" sz="3200" b="1" dirty="0">
                <a:latin typeface="Times New Roman" panose="02020603050405020304" pitchFamily="16" charset="0"/>
                <a:ea typeface="黑体" panose="02010609060101010101" pitchFamily="49" charset="-122"/>
                <a:cs typeface="Times New Roman" panose="02020603050405020304" pitchFamily="16" charset="0"/>
              </a:rPr>
              <a:t>(CPS)</a:t>
            </a:r>
            <a:endParaRPr lang="zh-CN" altLang="en-US" sz="3200" b="1" dirty="0">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53" name="组合 52"/>
          <p:cNvGrpSpPr/>
          <p:nvPr/>
        </p:nvGrpSpPr>
        <p:grpSpPr>
          <a:xfrm>
            <a:off x="1025760" y="2111258"/>
            <a:ext cx="9337440" cy="4505710"/>
            <a:chOff x="1025760" y="2111258"/>
            <a:chExt cx="8099095" cy="3949287"/>
          </a:xfrm>
        </p:grpSpPr>
        <p:pic>
          <p:nvPicPr>
            <p:cNvPr id="6" name="图片 5"/>
            <p:cNvPicPr>
              <a:picLocks noChangeAspect="1"/>
            </p:cNvPicPr>
            <p:nvPr/>
          </p:nvPicPr>
          <p:blipFill>
            <a:blip r:embed="rId1" cstate="email"/>
            <a:stretch>
              <a:fillRect/>
            </a:stretch>
          </p:blipFill>
          <p:spPr>
            <a:xfrm>
              <a:off x="1902784" y="2651992"/>
              <a:ext cx="6146560" cy="2603660"/>
            </a:xfrm>
            <a:prstGeom prst="rect">
              <a:avLst/>
            </a:prstGeom>
          </p:spPr>
        </p:pic>
        <p:grpSp>
          <p:nvGrpSpPr>
            <p:cNvPr id="7" name="组合 6"/>
            <p:cNvGrpSpPr/>
            <p:nvPr/>
          </p:nvGrpSpPr>
          <p:grpSpPr>
            <a:xfrm>
              <a:off x="3630958" y="2111259"/>
              <a:ext cx="2172008" cy="1163824"/>
              <a:chOff x="3249958" y="1267863"/>
              <a:chExt cx="2172008" cy="1551765"/>
            </a:xfrm>
          </p:grpSpPr>
          <p:sp>
            <p:nvSpPr>
              <p:cNvPr id="8" name="矩形 62"/>
              <p:cNvSpPr/>
              <p:nvPr/>
            </p:nvSpPr>
            <p:spPr bwMode="auto">
              <a:xfrm>
                <a:off x="3616185" y="1285799"/>
                <a:ext cx="1709659" cy="153382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1600">
                  <a:solidFill>
                    <a:srgbClr val="FFFFFF"/>
                  </a:solidFill>
                </a:endParaRPr>
              </a:p>
            </p:txBody>
          </p:sp>
          <p:grpSp>
            <p:nvGrpSpPr>
              <p:cNvPr id="9" name="组合 69"/>
              <p:cNvGrpSpPr/>
              <p:nvPr/>
            </p:nvGrpSpPr>
            <p:grpSpPr bwMode="auto">
              <a:xfrm>
                <a:off x="3249958" y="1883359"/>
                <a:ext cx="2172008" cy="936269"/>
                <a:chOff x="5600734" y="3009981"/>
                <a:chExt cx="3512766" cy="2346413"/>
              </a:xfrm>
            </p:grpSpPr>
            <p:pic>
              <p:nvPicPr>
                <p:cNvPr id="11" name="Picture 3"/>
                <p:cNvPicPr>
                  <a:picLocks noChangeAspect="1" noChangeArrowheads="1"/>
                </p:cNvPicPr>
                <p:nvPr/>
              </p:nvPicPr>
              <p:blipFill rotWithShape="1">
                <a:blip r:embed="rId2" cstate="email"/>
                <a:srcRect l="2175" t="2921" r="2024" b="4433"/>
                <a:stretch>
                  <a:fillRect/>
                </a:stretch>
              </p:blipFill>
              <p:spPr bwMode="auto">
                <a:xfrm>
                  <a:off x="5600734" y="3009981"/>
                  <a:ext cx="3483801" cy="2346413"/>
                </a:xfrm>
                <a:prstGeom prst="round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isometricOffAxis2Top"/>
                  <a:lightRig rig="twoPt" dir="t">
                    <a:rot lat="0" lon="0" rev="7200000"/>
                  </a:lightRig>
                </a:scene3d>
                <a:sp3d prstMaterial="matte">
                  <a:bevelT w="22860" h="12700"/>
                  <a:contourClr>
                    <a:srgbClr val="FFFFFF"/>
                  </a:contourClr>
                </a:sp3d>
              </p:spPr>
            </p:pic>
            <p:pic>
              <p:nvPicPr>
                <p:cNvPr id="12" name="Picture 4" descr="C:\Users\Cheng Yao\Desktop\AVx08.png"/>
                <p:cNvPicPr>
                  <a:picLocks noChangeAspect="1" noChangeArrowheads="1"/>
                </p:cNvPicPr>
                <p:nvPr/>
              </p:nvPicPr>
              <p:blipFill>
                <a:blip r:embed="rId3" cstate="email"/>
                <a:srcRect/>
                <a:stretch>
                  <a:fillRect/>
                </a:stretch>
              </p:blipFill>
              <p:spPr bwMode="auto">
                <a:xfrm>
                  <a:off x="8014830" y="3388187"/>
                  <a:ext cx="1098670" cy="1220943"/>
                </a:xfrm>
                <a:prstGeom prst="roundRect">
                  <a:avLst/>
                </a:prstGeom>
                <a:noFill/>
                <a:ln>
                  <a:noFill/>
                </a:ln>
                <a:effectLst>
                  <a:outerShdw blurRad="63500" sy="23000" kx="-1199993" algn="bl" rotWithShape="0">
                    <a:srgbClr val="000000">
                      <a:alpha val="20000"/>
                    </a:srgbClr>
                  </a:outerShdw>
                </a:effectLst>
              </p:spPr>
            </p:pic>
            <p:pic>
              <p:nvPicPr>
                <p:cNvPr id="13" name="Picture 6" descr="C:\Users\Cheng Yao\Desktop\AVx082.png"/>
                <p:cNvPicPr>
                  <a:picLocks noChangeAspect="1" noChangeArrowheads="1"/>
                </p:cNvPicPr>
                <p:nvPr/>
              </p:nvPicPr>
              <p:blipFill>
                <a:blip r:embed="rId4" cstate="email"/>
                <a:srcRect/>
                <a:stretch>
                  <a:fillRect/>
                </a:stretch>
              </p:blipFill>
              <p:spPr bwMode="auto">
                <a:xfrm>
                  <a:off x="5967976" y="3305564"/>
                  <a:ext cx="931113" cy="1071089"/>
                </a:xfrm>
                <a:prstGeom prst="roundRect">
                  <a:avLst/>
                </a:prstGeom>
                <a:noFill/>
                <a:ln w="9525">
                  <a:noFill/>
                  <a:miter lim="800000"/>
                  <a:headEnd/>
                  <a:tailEnd/>
                </a:ln>
              </p:spPr>
            </p:pic>
            <p:pic>
              <p:nvPicPr>
                <p:cNvPr id="14" name="Picture 6" descr="C:\Users\Cheng Yao\Desktop\AVx082.png"/>
                <p:cNvPicPr>
                  <a:picLocks noChangeAspect="1" noChangeArrowheads="1"/>
                </p:cNvPicPr>
                <p:nvPr/>
              </p:nvPicPr>
              <p:blipFill>
                <a:blip r:embed="rId5" cstate="email"/>
                <a:srcRect/>
                <a:stretch>
                  <a:fillRect/>
                </a:stretch>
              </p:blipFill>
              <p:spPr bwMode="auto">
                <a:xfrm>
                  <a:off x="7342634" y="3620966"/>
                  <a:ext cx="1160345" cy="1160348"/>
                </a:xfrm>
                <a:prstGeom prst="roundRect">
                  <a:avLst/>
                </a:prstGeom>
                <a:noFill/>
                <a:ln w="9525">
                  <a:noFill/>
                  <a:miter lim="800000"/>
                  <a:headEnd/>
                  <a:tailEnd/>
                </a:ln>
              </p:spPr>
            </p:pic>
            <p:pic>
              <p:nvPicPr>
                <p:cNvPr id="15" name="Picture 4" descr="C:\Users\Cheng Yao\Desktop\AVx08.png"/>
                <p:cNvPicPr>
                  <a:picLocks noChangeAspect="1" noChangeArrowheads="1"/>
                </p:cNvPicPr>
                <p:nvPr/>
              </p:nvPicPr>
              <p:blipFill>
                <a:blip r:embed="rId6" cstate="email"/>
                <a:srcRect/>
                <a:stretch>
                  <a:fillRect/>
                </a:stretch>
              </p:blipFill>
              <p:spPr bwMode="auto">
                <a:xfrm>
                  <a:off x="7054288" y="3497343"/>
                  <a:ext cx="997948" cy="1050755"/>
                </a:xfrm>
                <a:prstGeom prst="roundRect">
                  <a:avLst/>
                </a:prstGeom>
                <a:noFill/>
                <a:ln>
                  <a:noFill/>
                </a:ln>
                <a:effectLst>
                  <a:outerShdw blurRad="63500" sy="23000" kx="-1199993" algn="bl" rotWithShape="0">
                    <a:srgbClr val="000000">
                      <a:alpha val="20000"/>
                    </a:srgbClr>
                  </a:outerShdw>
                </a:effectLst>
              </p:spPr>
            </p:pic>
            <p:pic>
              <p:nvPicPr>
                <p:cNvPr id="16" name="Picture 6" descr="C:\Users\Cheng Yao\Desktop\AVx082.png"/>
                <p:cNvPicPr>
                  <a:picLocks noChangeAspect="1" noChangeArrowheads="1"/>
                </p:cNvPicPr>
                <p:nvPr/>
              </p:nvPicPr>
              <p:blipFill>
                <a:blip r:embed="rId7" cstate="email">
                  <a:duotone>
                    <a:prstClr val="black"/>
                    <a:schemeClr val="accent1">
                      <a:tint val="45000"/>
                      <a:satMod val="400000"/>
                    </a:schemeClr>
                  </a:duotone>
                </a:blip>
                <a:srcRect/>
                <a:stretch>
                  <a:fillRect/>
                </a:stretch>
              </p:blipFill>
              <p:spPr bwMode="auto">
                <a:xfrm>
                  <a:off x="6663115" y="3227352"/>
                  <a:ext cx="1014973" cy="1056767"/>
                </a:xfrm>
                <a:prstGeom prst="roundRect">
                  <a:avLst/>
                </a:prstGeom>
                <a:noFill/>
                <a:ln w="9525">
                  <a:noFill/>
                  <a:miter lim="800000"/>
                  <a:headEnd/>
                  <a:tailEnd/>
                </a:ln>
              </p:spPr>
            </p:pic>
          </p:grpSp>
          <p:sp>
            <p:nvSpPr>
              <p:cNvPr id="10" name="TextBox 59"/>
              <p:cNvSpPr txBox="1"/>
              <p:nvPr/>
            </p:nvSpPr>
            <p:spPr bwMode="auto">
              <a:xfrm>
                <a:off x="3945275" y="1267863"/>
                <a:ext cx="1086227" cy="517343"/>
              </a:xfrm>
              <a:prstGeom prst="roundRect">
                <a:avLst/>
              </a:prstGeom>
              <a:noFill/>
            </p:spPr>
            <p:txBody>
              <a:bodyPr wrap="none">
                <a:spAutoFit/>
              </a:bodyPr>
              <a:lstStyle/>
              <a:p>
                <a:pPr algn="ctr">
                  <a:buClr>
                    <a:srgbClr val="C0504D"/>
                  </a:buClr>
                  <a:defRPr/>
                </a:pPr>
                <a:r>
                  <a:rPr lang="zh-CN" altLang="en-US" sz="2000" b="1" dirty="0">
                    <a:latin typeface="Times New Roman" panose="02020603050405020304" pitchFamily="16" charset="0"/>
                    <a:ea typeface="黑体" panose="02010609060101010101" pitchFamily="49" charset="-122"/>
                    <a:cs typeface="Times New Roman" panose="02020603050405020304" pitchFamily="16" charset="0"/>
                  </a:rPr>
                  <a:t>人类社会</a:t>
                </a:r>
                <a:endParaRPr lang="zh-CN" altLang="en-US" sz="2000" b="1" dirty="0">
                  <a:latin typeface="Times New Roman" panose="02020603050405020304" pitchFamily="16" charset="0"/>
                  <a:ea typeface="黑体" panose="02010609060101010101" pitchFamily="49" charset="-122"/>
                  <a:cs typeface="Times New Roman" panose="02020603050405020304" pitchFamily="16" charset="0"/>
                </a:endParaRPr>
              </a:p>
            </p:txBody>
          </p:sp>
        </p:grpSp>
        <p:grpSp>
          <p:nvGrpSpPr>
            <p:cNvPr id="17" name="组合 16"/>
            <p:cNvGrpSpPr/>
            <p:nvPr/>
          </p:nvGrpSpPr>
          <p:grpSpPr>
            <a:xfrm>
              <a:off x="2739286" y="3740310"/>
              <a:ext cx="1709659" cy="1180208"/>
              <a:chOff x="2110708" y="3960447"/>
              <a:chExt cx="1709659" cy="1573611"/>
            </a:xfrm>
          </p:grpSpPr>
          <p:sp>
            <p:nvSpPr>
              <p:cNvPr id="18" name="矩形 39"/>
              <p:cNvSpPr/>
              <p:nvPr/>
            </p:nvSpPr>
            <p:spPr bwMode="auto">
              <a:xfrm>
                <a:off x="2110708" y="4000230"/>
                <a:ext cx="1709659" cy="153382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1600">
                  <a:solidFill>
                    <a:srgbClr val="FFFFFF"/>
                  </a:solidFill>
                </a:endParaRPr>
              </a:p>
            </p:txBody>
          </p:sp>
          <p:grpSp>
            <p:nvGrpSpPr>
              <p:cNvPr id="19" name="组合 18"/>
              <p:cNvGrpSpPr/>
              <p:nvPr/>
            </p:nvGrpSpPr>
            <p:grpSpPr>
              <a:xfrm>
                <a:off x="2354019" y="4518782"/>
                <a:ext cx="1305784" cy="745249"/>
                <a:chOff x="2150842" y="2867379"/>
                <a:chExt cx="1302406" cy="743322"/>
              </a:xfrm>
            </p:grpSpPr>
            <p:grpSp>
              <p:nvGrpSpPr>
                <p:cNvPr id="21" name="组合 20"/>
                <p:cNvGrpSpPr/>
                <p:nvPr/>
              </p:nvGrpSpPr>
              <p:grpSpPr>
                <a:xfrm>
                  <a:off x="2150842" y="2868350"/>
                  <a:ext cx="1302405" cy="742351"/>
                  <a:chOff x="2150842" y="2868350"/>
                  <a:chExt cx="1302405" cy="742351"/>
                </a:xfrm>
              </p:grpSpPr>
              <p:grpSp>
                <p:nvGrpSpPr>
                  <p:cNvPr id="23" name="组合 59"/>
                  <p:cNvGrpSpPr/>
                  <p:nvPr/>
                </p:nvGrpSpPr>
                <p:grpSpPr bwMode="auto">
                  <a:xfrm>
                    <a:off x="2150842" y="3031498"/>
                    <a:ext cx="1302405" cy="579203"/>
                    <a:chOff x="556065" y="3316762"/>
                    <a:chExt cx="2033176" cy="973608"/>
                  </a:xfrm>
                  <a:effectLst>
                    <a:outerShdw blurRad="76200" dir="13500000" sy="23000" kx="1200000" algn="br" rotWithShape="0">
                      <a:prstClr val="black">
                        <a:alpha val="20000"/>
                      </a:prstClr>
                    </a:outerShdw>
                  </a:effectLst>
                </p:grpSpPr>
                <p:pic>
                  <p:nvPicPr>
                    <p:cNvPr id="25" name="Picture 9"/>
                    <p:cNvPicPr>
                      <a:picLocks noChangeAspect="1" noChangeArrowheads="1"/>
                    </p:cNvPicPr>
                    <p:nvPr/>
                  </p:nvPicPr>
                  <p:blipFill rotWithShape="1">
                    <a:blip r:embed="rId8" cstate="email"/>
                    <a:srcRect l="5384" t="10466" b="1"/>
                    <a:stretch>
                      <a:fillRect/>
                    </a:stretch>
                  </p:blipFill>
                  <p:spPr bwMode="auto">
                    <a:xfrm>
                      <a:off x="556065" y="3515503"/>
                      <a:ext cx="1008972" cy="410656"/>
                    </a:xfrm>
                    <a:prstGeom prst="roundRect">
                      <a:avLst/>
                    </a:prstGeom>
                    <a:noFill/>
                    <a:ln>
                      <a:noFill/>
                    </a:ln>
                  </p:spPr>
                  <p:style>
                    <a:lnRef idx="1">
                      <a:schemeClr val="accent1"/>
                    </a:lnRef>
                    <a:fillRef idx="2">
                      <a:schemeClr val="accent1"/>
                    </a:fillRef>
                    <a:effectRef idx="1">
                      <a:schemeClr val="accent1"/>
                    </a:effectRef>
                    <a:fontRef idx="minor">
                      <a:schemeClr val="dk1"/>
                    </a:fontRef>
                  </p:style>
                </p:pic>
                <p:pic>
                  <p:nvPicPr>
                    <p:cNvPr id="26" name="图片 25" descr="facebook.jpg"/>
                    <p:cNvPicPr>
                      <a:picLocks noChangeAspect="1"/>
                    </p:cNvPicPr>
                    <p:nvPr/>
                  </p:nvPicPr>
                  <p:blipFill>
                    <a:blip r:embed="rId9" cstate="email"/>
                    <a:srcRect/>
                    <a:stretch>
                      <a:fillRect/>
                    </a:stretch>
                  </p:blipFill>
                  <p:spPr bwMode="auto">
                    <a:xfrm>
                      <a:off x="1576339" y="3316762"/>
                      <a:ext cx="1012902" cy="450907"/>
                    </a:xfrm>
                    <a:prstGeom prst="roundRect">
                      <a:avLst/>
                    </a:prstGeom>
                    <a:noFill/>
                    <a:ln>
                      <a:noFill/>
                    </a:ln>
                  </p:spPr>
                  <p:style>
                    <a:lnRef idx="1">
                      <a:schemeClr val="accent1"/>
                    </a:lnRef>
                    <a:fillRef idx="2">
                      <a:schemeClr val="accent1"/>
                    </a:fillRef>
                    <a:effectRef idx="1">
                      <a:schemeClr val="accent1"/>
                    </a:effectRef>
                    <a:fontRef idx="minor">
                      <a:schemeClr val="dk1"/>
                    </a:fontRef>
                  </p:style>
                </p:pic>
                <p:pic>
                  <p:nvPicPr>
                    <p:cNvPr id="27" name="Picture 18" descr="http://farm4.static.flickr.com/3323/3606295240_51f643dd5d.jpg"/>
                    <p:cNvPicPr>
                      <a:picLocks noChangeAspect="1" noChangeArrowheads="1"/>
                    </p:cNvPicPr>
                    <p:nvPr/>
                  </p:nvPicPr>
                  <p:blipFill>
                    <a:blip r:embed="rId10" cstate="email"/>
                    <a:srcRect/>
                    <a:stretch>
                      <a:fillRect/>
                    </a:stretch>
                  </p:blipFill>
                  <p:spPr bwMode="auto">
                    <a:xfrm>
                      <a:off x="1554392" y="3695073"/>
                      <a:ext cx="1034849" cy="595297"/>
                    </a:xfrm>
                    <a:prstGeom prst="roundRect">
                      <a:avLst/>
                    </a:prstGeom>
                    <a:noFill/>
                    <a:ln>
                      <a:noFill/>
                    </a:ln>
                  </p:spPr>
                  <p:style>
                    <a:lnRef idx="1">
                      <a:schemeClr val="accent1"/>
                    </a:lnRef>
                    <a:fillRef idx="2">
                      <a:schemeClr val="accent1"/>
                    </a:fillRef>
                    <a:effectRef idx="1">
                      <a:schemeClr val="accent1"/>
                    </a:effectRef>
                    <a:fontRef idx="minor">
                      <a:schemeClr val="dk1"/>
                    </a:fontRef>
                  </p:style>
                </p:pic>
                <p:pic>
                  <p:nvPicPr>
                    <p:cNvPr id="28" name="Picture 14" descr="西祠胡同 XiCi.net - 华语地区第一个大型综合城市社区网站"/>
                    <p:cNvPicPr>
                      <a:picLocks noChangeAspect="1" noChangeArrowheads="1"/>
                    </p:cNvPicPr>
                    <p:nvPr/>
                  </p:nvPicPr>
                  <p:blipFill>
                    <a:blip r:embed="rId11" cstate="email"/>
                    <a:srcRect/>
                    <a:stretch>
                      <a:fillRect/>
                    </a:stretch>
                  </p:blipFill>
                  <p:spPr bwMode="auto">
                    <a:xfrm>
                      <a:off x="556065" y="3900431"/>
                      <a:ext cx="1008974" cy="389939"/>
                    </a:xfrm>
                    <a:prstGeom prst="roundRect">
                      <a:avLst/>
                    </a:prstGeom>
                    <a:noFill/>
                    <a:ln>
                      <a:noFill/>
                    </a:ln>
                  </p:spPr>
                  <p:style>
                    <a:lnRef idx="1">
                      <a:schemeClr val="accent1"/>
                    </a:lnRef>
                    <a:fillRef idx="2">
                      <a:schemeClr val="accent1"/>
                    </a:fillRef>
                    <a:effectRef idx="1">
                      <a:schemeClr val="accent1"/>
                    </a:effectRef>
                    <a:fontRef idx="minor">
                      <a:schemeClr val="dk1"/>
                    </a:fontRef>
                  </p:style>
                </p:pic>
              </p:grpSp>
              <p:pic>
                <p:nvPicPr>
                  <p:cNvPr id="24" name="图片 23"/>
                  <p:cNvPicPr>
                    <a:picLocks noChangeAspect="1"/>
                  </p:cNvPicPr>
                  <p:nvPr/>
                </p:nvPicPr>
                <p:blipFill rotWithShape="1">
                  <a:blip r:embed="rId12" cstate="email"/>
                  <a:srcRect l="7482" t="15558" r="7613" b="27840"/>
                  <a:stretch>
                    <a:fillRect/>
                  </a:stretch>
                </p:blipFill>
                <p:spPr>
                  <a:xfrm>
                    <a:off x="2150842" y="2868350"/>
                    <a:ext cx="646325" cy="323163"/>
                  </a:xfrm>
                  <a:prstGeom prst="roundRect">
                    <a:avLst/>
                  </a:prstGeom>
                </p:spPr>
              </p:pic>
            </p:grpSp>
            <p:pic>
              <p:nvPicPr>
                <p:cNvPr id="22" name="图片 21"/>
                <p:cNvPicPr>
                  <a:picLocks noChangeAspect="1"/>
                </p:cNvPicPr>
                <p:nvPr/>
              </p:nvPicPr>
              <p:blipFill>
                <a:blip r:embed="rId13" cstate="email"/>
                <a:stretch>
                  <a:fillRect/>
                </a:stretch>
              </p:blipFill>
              <p:spPr>
                <a:xfrm>
                  <a:off x="2790347" y="2867379"/>
                  <a:ext cx="662901" cy="206469"/>
                </a:xfrm>
                <a:prstGeom prst="roundRect">
                  <a:avLst/>
                </a:prstGeom>
              </p:spPr>
            </p:pic>
          </p:grpSp>
          <p:sp>
            <p:nvSpPr>
              <p:cNvPr id="20" name="TextBox 59"/>
              <p:cNvSpPr txBox="1"/>
              <p:nvPr/>
            </p:nvSpPr>
            <p:spPr bwMode="auto">
              <a:xfrm>
                <a:off x="2417698" y="3960447"/>
                <a:ext cx="1086227" cy="517343"/>
              </a:xfrm>
              <a:prstGeom prst="roundRect">
                <a:avLst/>
              </a:prstGeom>
              <a:noFill/>
            </p:spPr>
            <p:txBody>
              <a:bodyPr wrap="none">
                <a:spAutoFit/>
              </a:bodyPr>
              <a:lstStyle/>
              <a:p>
                <a:pPr algn="ctr">
                  <a:buClr>
                    <a:srgbClr val="C0504D"/>
                  </a:buClr>
                  <a:defRPr/>
                </a:pPr>
                <a:r>
                  <a:rPr lang="zh-CN" altLang="en-US" sz="2000" b="1" dirty="0">
                    <a:latin typeface="Times New Roman" panose="02020603050405020304" pitchFamily="16" charset="0"/>
                    <a:ea typeface="黑体" panose="02010609060101010101" pitchFamily="49" charset="-122"/>
                    <a:cs typeface="Times New Roman" panose="02020603050405020304" pitchFamily="16" charset="0"/>
                  </a:rPr>
                  <a:t>信息空间</a:t>
                </a:r>
                <a:endParaRPr lang="zh-CN" altLang="en-US" sz="2000" b="1" dirty="0">
                  <a:latin typeface="Times New Roman" panose="02020603050405020304" pitchFamily="16" charset="0"/>
                  <a:ea typeface="黑体" panose="02010609060101010101" pitchFamily="49" charset="-122"/>
                  <a:cs typeface="Times New Roman" panose="02020603050405020304" pitchFamily="16" charset="0"/>
                </a:endParaRPr>
              </a:p>
            </p:txBody>
          </p:sp>
        </p:grpSp>
        <p:grpSp>
          <p:nvGrpSpPr>
            <p:cNvPr id="29" name="组合 28"/>
            <p:cNvGrpSpPr/>
            <p:nvPr/>
          </p:nvGrpSpPr>
          <p:grpSpPr>
            <a:xfrm>
              <a:off x="5313041" y="3732111"/>
              <a:ext cx="1709659" cy="1150371"/>
              <a:chOff x="5207217" y="3949516"/>
              <a:chExt cx="1709659" cy="1533828"/>
            </a:xfrm>
          </p:grpSpPr>
          <p:sp>
            <p:nvSpPr>
              <p:cNvPr id="30" name="矩形 48"/>
              <p:cNvSpPr/>
              <p:nvPr/>
            </p:nvSpPr>
            <p:spPr bwMode="auto">
              <a:xfrm>
                <a:off x="5207217" y="3949516"/>
                <a:ext cx="1709659" cy="1533828"/>
              </a:xfrm>
              <a:prstGeom prst="roundRect">
                <a:avLst/>
              </a:prstGeom>
              <a:solidFill>
                <a:srgbClr val="CCFF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en-US" sz="1600">
                  <a:solidFill>
                    <a:srgbClr val="FFFFFF"/>
                  </a:solidFill>
                </a:endParaRPr>
              </a:p>
            </p:txBody>
          </p:sp>
          <p:sp>
            <p:nvSpPr>
              <p:cNvPr id="31" name="TextBox 59"/>
              <p:cNvSpPr txBox="1"/>
              <p:nvPr/>
            </p:nvSpPr>
            <p:spPr bwMode="auto">
              <a:xfrm>
                <a:off x="5556457" y="3956116"/>
                <a:ext cx="1086227" cy="517343"/>
              </a:xfrm>
              <a:prstGeom prst="roundRect">
                <a:avLst/>
              </a:prstGeom>
              <a:noFill/>
            </p:spPr>
            <p:txBody>
              <a:bodyPr wrap="none">
                <a:spAutoFit/>
              </a:bodyPr>
              <a:lstStyle/>
              <a:p>
                <a:pPr algn="ctr">
                  <a:buClr>
                    <a:srgbClr val="C0504D"/>
                  </a:buClr>
                  <a:defRPr/>
                </a:pPr>
                <a:r>
                  <a:rPr lang="zh-CN" altLang="en-US" sz="2000" b="1" dirty="0">
                    <a:latin typeface="Times New Roman" panose="02020603050405020304" pitchFamily="16" charset="0"/>
                    <a:ea typeface="黑体" panose="02010609060101010101" pitchFamily="49" charset="-122"/>
                    <a:cs typeface="Times New Roman" panose="02020603050405020304" pitchFamily="16" charset="0"/>
                  </a:rPr>
                  <a:t>物理世界</a:t>
                </a:r>
                <a:endParaRPr lang="zh-CN" altLang="en-US" sz="2000" b="1"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32" name="Picture 29" descr="top10telecom.jpg"/>
              <p:cNvPicPr>
                <a:picLocks noChangeAspect="1"/>
              </p:cNvPicPr>
              <p:nvPr/>
            </p:nvPicPr>
            <p:blipFill>
              <a:blip r:embed="rId14" cstate="email"/>
              <a:srcRect/>
              <a:stretch>
                <a:fillRect/>
              </a:stretch>
            </p:blipFill>
            <p:spPr bwMode="auto">
              <a:xfrm>
                <a:off x="5402589" y="4463182"/>
                <a:ext cx="1445172" cy="741225"/>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文本框 32"/>
            <p:cNvSpPr txBox="1"/>
            <p:nvPr/>
          </p:nvSpPr>
          <p:spPr>
            <a:xfrm>
              <a:off x="1025760" y="4559413"/>
              <a:ext cx="1664934" cy="338554"/>
            </a:xfrm>
            <a:prstGeom prst="rect">
              <a:avLst/>
            </a:prstGeom>
            <a:noFill/>
          </p:spPr>
          <p:txBody>
            <a:bodyPr wrap="square" rtlCol="0">
              <a:spAutoFit/>
            </a:bodyPr>
            <a:lstStyle/>
            <a:p>
              <a:pPr algn="ctr"/>
              <a:r>
                <a:rPr lang="zh-CN" altLang="en-US" sz="1600" b="1" dirty="0">
                  <a:latin typeface="黑体" panose="02010609060101010101" pitchFamily="49" charset="-122"/>
                  <a:ea typeface="黑体" panose="02010609060101010101" pitchFamily="49" charset="-122"/>
                </a:rPr>
                <a:t>事件和主题</a:t>
              </a:r>
              <a:endParaRPr lang="zh-CN" altLang="en-US" sz="1600" b="1" dirty="0">
                <a:latin typeface="黑体" panose="02010609060101010101" pitchFamily="49" charset="-122"/>
                <a:ea typeface="黑体" panose="02010609060101010101" pitchFamily="49" charset="-122"/>
              </a:endParaRPr>
            </a:p>
          </p:txBody>
        </p:sp>
        <p:sp>
          <p:nvSpPr>
            <p:cNvPr id="34" name="文本框 33"/>
            <p:cNvSpPr txBox="1"/>
            <p:nvPr/>
          </p:nvSpPr>
          <p:spPr>
            <a:xfrm>
              <a:off x="7215121" y="4584849"/>
              <a:ext cx="1909734" cy="350699"/>
            </a:xfrm>
            <a:prstGeom prst="rect">
              <a:avLst/>
            </a:prstGeom>
            <a:noFill/>
          </p:spPr>
          <p:txBody>
            <a:bodyPr wrap="square" rtlCol="0">
              <a:spAutoFit/>
            </a:bodyPr>
            <a:lstStyle/>
            <a:p>
              <a:pPr algn="ctr"/>
              <a:r>
                <a:rPr lang="zh-CN" altLang="en-US" sz="2000" b="1" dirty="0">
                  <a:latin typeface="黑体" panose="02010609060101010101" pitchFamily="49" charset="-122"/>
                  <a:ea typeface="黑体" panose="02010609060101010101" pitchFamily="49" charset="-122"/>
                </a:rPr>
                <a:t>空间位置信息</a:t>
              </a:r>
              <a:endParaRPr lang="zh-CN" altLang="en-US" sz="2000" b="1" dirty="0">
                <a:latin typeface="黑体" panose="02010609060101010101" pitchFamily="49" charset="-122"/>
                <a:ea typeface="黑体" panose="02010609060101010101" pitchFamily="49" charset="-122"/>
              </a:endParaRPr>
            </a:p>
          </p:txBody>
        </p:sp>
        <p:sp>
          <p:nvSpPr>
            <p:cNvPr id="35" name="文本框 34"/>
            <p:cNvSpPr txBox="1"/>
            <p:nvPr/>
          </p:nvSpPr>
          <p:spPr>
            <a:xfrm>
              <a:off x="5955576" y="2111258"/>
              <a:ext cx="1683782" cy="728375"/>
            </a:xfrm>
            <a:prstGeom prst="rect">
              <a:avLst/>
            </a:prstGeom>
            <a:noFill/>
          </p:spPr>
          <p:txBody>
            <a:bodyPr wrap="square" rtlCol="0">
              <a:spAutoFit/>
            </a:bodyPr>
            <a:lstStyle/>
            <a:p>
              <a:pPr algn="ctr"/>
              <a:r>
                <a:rPr lang="zh-CN" altLang="en-US" sz="2400" b="1" dirty="0">
                  <a:latin typeface="黑体" panose="02010609060101010101" pitchFamily="49" charset="-122"/>
                  <a:ea typeface="黑体" panose="02010609060101010101" pitchFamily="49" charset="-122"/>
                </a:rPr>
                <a:t>群体行为</a:t>
              </a:r>
              <a:endParaRPr lang="en-US"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与社会结构</a:t>
              </a:r>
              <a:endParaRPr lang="en-US" altLang="zh-CN" sz="2400" b="1" dirty="0">
                <a:latin typeface="黑体" panose="02010609060101010101" pitchFamily="49" charset="-122"/>
                <a:ea typeface="黑体" panose="02010609060101010101" pitchFamily="49" charset="-122"/>
              </a:endParaRPr>
            </a:p>
          </p:txBody>
        </p:sp>
        <p:grpSp>
          <p:nvGrpSpPr>
            <p:cNvPr id="36" name="组合 35"/>
            <p:cNvGrpSpPr/>
            <p:nvPr/>
          </p:nvGrpSpPr>
          <p:grpSpPr>
            <a:xfrm>
              <a:off x="3272786" y="2281394"/>
              <a:ext cx="3279122" cy="2450765"/>
              <a:chOff x="2891786" y="1494710"/>
              <a:chExt cx="3279122" cy="3267687"/>
            </a:xfrm>
          </p:grpSpPr>
          <p:sp>
            <p:nvSpPr>
              <p:cNvPr id="37" name="环形箭头 26"/>
              <p:cNvSpPr/>
              <p:nvPr/>
            </p:nvSpPr>
            <p:spPr>
              <a:xfrm flipH="1">
                <a:off x="2891786" y="1494710"/>
                <a:ext cx="3279122" cy="3264985"/>
              </a:xfrm>
              <a:prstGeom prst="circularArrow">
                <a:avLst>
                  <a:gd name="adj1" fmla="val 3439"/>
                  <a:gd name="adj2" fmla="val 327528"/>
                  <a:gd name="adj3" fmla="val 13716895"/>
                  <a:gd name="adj4" fmla="val 10441220"/>
                  <a:gd name="adj5" fmla="val 5932"/>
                </a:avLst>
              </a:prstGeom>
              <a:solidFill>
                <a:srgbClr val="FF000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环形箭头 69"/>
              <p:cNvSpPr/>
              <p:nvPr/>
            </p:nvSpPr>
            <p:spPr>
              <a:xfrm>
                <a:off x="2905134" y="1497412"/>
                <a:ext cx="3264984" cy="3264985"/>
              </a:xfrm>
              <a:prstGeom prst="circularArrow">
                <a:avLst>
                  <a:gd name="adj1" fmla="val 4718"/>
                  <a:gd name="adj2" fmla="val 327528"/>
                  <a:gd name="adj3" fmla="val 397275"/>
                  <a:gd name="adj4" fmla="val 18622368"/>
                  <a:gd name="adj5" fmla="val 5932"/>
                </a:avLst>
              </a:prstGeom>
              <a:solidFill>
                <a:srgbClr val="FF000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nvGrpSpPr>
            <p:cNvPr id="39" name="组合 38"/>
            <p:cNvGrpSpPr/>
            <p:nvPr/>
          </p:nvGrpSpPr>
          <p:grpSpPr>
            <a:xfrm>
              <a:off x="3212454" y="2359077"/>
              <a:ext cx="3279122" cy="2448739"/>
              <a:chOff x="2831454" y="1598287"/>
              <a:chExt cx="3279122" cy="3264985"/>
            </a:xfrm>
          </p:grpSpPr>
          <p:sp>
            <p:nvSpPr>
              <p:cNvPr id="40" name="环形箭头 25"/>
              <p:cNvSpPr/>
              <p:nvPr/>
            </p:nvSpPr>
            <p:spPr>
              <a:xfrm flipH="1">
                <a:off x="2831454" y="1598287"/>
                <a:ext cx="3279122" cy="3264985"/>
              </a:xfrm>
              <a:prstGeom prst="circularArrow">
                <a:avLst>
                  <a:gd name="adj1" fmla="val 4869"/>
                  <a:gd name="adj2" fmla="val 327528"/>
                  <a:gd name="adj3" fmla="val 6207921"/>
                  <a:gd name="adj4" fmla="val 4595839"/>
                  <a:gd name="adj5" fmla="val 5932"/>
                </a:avLst>
              </a:prstGeom>
              <a:solidFill>
                <a:srgbClr val="FF000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1" name="环形箭头 70"/>
              <p:cNvSpPr/>
              <p:nvPr/>
            </p:nvSpPr>
            <p:spPr>
              <a:xfrm>
                <a:off x="2833846" y="1598287"/>
                <a:ext cx="3264985" cy="3264985"/>
              </a:xfrm>
              <a:prstGeom prst="circularArrow">
                <a:avLst>
                  <a:gd name="adj1" fmla="val 0"/>
                  <a:gd name="adj2" fmla="val 327528"/>
                  <a:gd name="adj3" fmla="val 6055500"/>
                  <a:gd name="adj4" fmla="val 3417264"/>
                  <a:gd name="adj5" fmla="val 5932"/>
                </a:avLst>
              </a:prstGeom>
              <a:solidFill>
                <a:srgbClr val="FF000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nvGrpSpPr>
            <p:cNvPr id="42" name="组合 41"/>
            <p:cNvGrpSpPr/>
            <p:nvPr/>
          </p:nvGrpSpPr>
          <p:grpSpPr>
            <a:xfrm>
              <a:off x="3152118" y="2281394"/>
              <a:ext cx="3279122" cy="2450765"/>
              <a:chOff x="2771118" y="1494710"/>
              <a:chExt cx="3279122" cy="3267687"/>
            </a:xfrm>
          </p:grpSpPr>
          <p:sp>
            <p:nvSpPr>
              <p:cNvPr id="43" name="环形箭头 24"/>
              <p:cNvSpPr/>
              <p:nvPr/>
            </p:nvSpPr>
            <p:spPr>
              <a:xfrm flipH="1">
                <a:off x="2771118" y="1494710"/>
                <a:ext cx="3279122" cy="3264985"/>
              </a:xfrm>
              <a:prstGeom prst="circularArrow">
                <a:avLst>
                  <a:gd name="adj1" fmla="val 4774"/>
                  <a:gd name="adj2" fmla="val 327528"/>
                  <a:gd name="adj3" fmla="val 422489"/>
                  <a:gd name="adj4" fmla="val 18847365"/>
                  <a:gd name="adj5" fmla="val 5932"/>
                </a:avLst>
              </a:prstGeom>
              <a:solidFill>
                <a:srgbClr val="FF000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环形箭头 71"/>
              <p:cNvSpPr/>
              <p:nvPr/>
            </p:nvSpPr>
            <p:spPr>
              <a:xfrm>
                <a:off x="2771142" y="1497412"/>
                <a:ext cx="3264985" cy="3264985"/>
              </a:xfrm>
              <a:prstGeom prst="circularArrow">
                <a:avLst>
                  <a:gd name="adj1" fmla="val 0"/>
                  <a:gd name="adj2" fmla="val 327528"/>
                  <a:gd name="adj3" fmla="val 13526520"/>
                  <a:gd name="adj4" fmla="val 9511749"/>
                  <a:gd name="adj5" fmla="val 5932"/>
                </a:avLst>
              </a:prstGeom>
              <a:solidFill>
                <a:srgbClr val="FF000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nvGrpSpPr>
            <p:cNvPr id="45" name="组合 44"/>
            <p:cNvGrpSpPr/>
            <p:nvPr/>
          </p:nvGrpSpPr>
          <p:grpSpPr>
            <a:xfrm>
              <a:off x="6902052" y="5054323"/>
              <a:ext cx="2024316" cy="707687"/>
              <a:chOff x="5872535" y="5054580"/>
              <a:chExt cx="2728461" cy="1109167"/>
            </a:xfrm>
          </p:grpSpPr>
          <p:sp>
            <p:nvSpPr>
              <p:cNvPr id="46" name="文本框 45"/>
              <p:cNvSpPr txBox="1"/>
              <p:nvPr/>
            </p:nvSpPr>
            <p:spPr>
              <a:xfrm>
                <a:off x="5876819" y="5054580"/>
                <a:ext cx="2716688" cy="549656"/>
              </a:xfrm>
              <a:prstGeom prst="rect">
                <a:avLst/>
              </a:prstGeom>
              <a:noFill/>
            </p:spPr>
            <p:txBody>
              <a:bodyPr wrap="square" rtlCol="0">
                <a:spAutoFit/>
              </a:bodyPr>
              <a:lstStyle/>
              <a:p>
                <a:pPr algn="ctr"/>
                <a:r>
                  <a:rPr lang="zh-CN" altLang="en-US" sz="2000" b="1" dirty="0">
                    <a:latin typeface="黑体" panose="02010609060101010101" pitchFamily="49" charset="-122"/>
                    <a:ea typeface="黑体" panose="02010609060101010101" pitchFamily="49" charset="-122"/>
                  </a:rPr>
                  <a:t>空间位置信息</a:t>
                </a:r>
                <a:endParaRPr lang="zh-CN" altLang="en-US" sz="2000" b="1" dirty="0">
                  <a:latin typeface="黑体" panose="02010609060101010101" pitchFamily="49" charset="-122"/>
                  <a:ea typeface="黑体" panose="02010609060101010101" pitchFamily="49" charset="-122"/>
                </a:endParaRPr>
              </a:p>
            </p:txBody>
          </p:sp>
          <p:sp>
            <p:nvSpPr>
              <p:cNvPr id="47" name="文本框 46"/>
              <p:cNvSpPr txBox="1"/>
              <p:nvPr/>
            </p:nvSpPr>
            <p:spPr>
              <a:xfrm>
                <a:off x="5880024" y="5469625"/>
                <a:ext cx="2720972" cy="507374"/>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每年增加</a:t>
                </a:r>
                <a:r>
                  <a:rPr lang="en-US" altLang="zh-CN"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1</a:t>
                </a:r>
                <a:r>
                  <a:rPr lang="zh-CN" altLang="en-US" dirty="0">
                    <a:solidFill>
                      <a:srgbClr val="FF0000"/>
                    </a:solidFill>
                    <a:latin typeface="黑体" panose="02010609060101010101" pitchFamily="49" charset="-122"/>
                    <a:ea typeface="黑体" panose="02010609060101010101" pitchFamily="49" charset="-122"/>
                  </a:rPr>
                  <a:t>亿</a:t>
                </a:r>
                <a:r>
                  <a:rPr lang="en-US" altLang="zh-CN" dirty="0">
                    <a:latin typeface="Times New Roman" panose="02020603050405020304" pitchFamily="16" charset="0"/>
                    <a:ea typeface="黑体" panose="02010609060101010101" pitchFamily="49" charset="-122"/>
                    <a:cs typeface="Times New Roman" panose="02020603050405020304" pitchFamily="16" charset="0"/>
                  </a:rPr>
                  <a:t>GPS</a:t>
                </a:r>
                <a:r>
                  <a:rPr lang="zh-CN" altLang="en-US" dirty="0">
                    <a:latin typeface="黑体" panose="02010609060101010101" pitchFamily="49" charset="-122"/>
                    <a:ea typeface="黑体" panose="02010609060101010101" pitchFamily="49" charset="-122"/>
                  </a:rPr>
                  <a:t>设备</a:t>
                </a:r>
                <a:endParaRPr lang="en-US" altLang="zh-CN" dirty="0">
                  <a:latin typeface="黑体" panose="02010609060101010101" pitchFamily="49" charset="-122"/>
                  <a:ea typeface="黑体" panose="02010609060101010101" pitchFamily="49" charset="-122"/>
                </a:endParaRPr>
              </a:p>
            </p:txBody>
          </p:sp>
          <p:sp>
            <p:nvSpPr>
              <p:cNvPr id="48" name="圆角矩形标注 64"/>
              <p:cNvSpPr/>
              <p:nvPr/>
            </p:nvSpPr>
            <p:spPr bwMode="auto">
              <a:xfrm>
                <a:off x="5872535" y="5054899"/>
                <a:ext cx="2720972" cy="1108848"/>
              </a:xfrm>
              <a:prstGeom prst="wedgeRoundRectCallout">
                <a:avLst>
                  <a:gd name="adj1" fmla="val -49836"/>
                  <a:gd name="adj2" fmla="val -81826"/>
                  <a:gd name="adj3" fmla="val 16667"/>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a:endParaRPr lang="zh-CN" altLang="en-US" sz="3200" dirty="0">
                  <a:solidFill>
                    <a:srgbClr val="FF0000"/>
                  </a:solidFill>
                  <a:latin typeface="黑体" panose="02010609060101010101" pitchFamily="49" charset="-122"/>
                  <a:ea typeface="黑体" panose="02010609060101010101" pitchFamily="49" charset="-122"/>
                </a:endParaRPr>
              </a:p>
            </p:txBody>
          </p:sp>
        </p:grpSp>
        <p:grpSp>
          <p:nvGrpSpPr>
            <p:cNvPr id="49" name="组合 48"/>
            <p:cNvGrpSpPr/>
            <p:nvPr/>
          </p:nvGrpSpPr>
          <p:grpSpPr>
            <a:xfrm>
              <a:off x="1117490" y="4920518"/>
              <a:ext cx="1865106" cy="1140027"/>
              <a:chOff x="8391030" y="2852936"/>
              <a:chExt cx="2893679" cy="1839425"/>
            </a:xfrm>
          </p:grpSpPr>
          <p:sp>
            <p:nvSpPr>
              <p:cNvPr id="50" name="文本框 49"/>
              <p:cNvSpPr txBox="1"/>
              <p:nvPr/>
            </p:nvSpPr>
            <p:spPr>
              <a:xfrm>
                <a:off x="8391030" y="3247638"/>
                <a:ext cx="2893679" cy="1444723"/>
              </a:xfrm>
              <a:prstGeom prst="wedgeRoundRectCallout">
                <a:avLst/>
              </a:prstGeom>
              <a:noFill/>
            </p:spPr>
            <p:txBody>
              <a:bodyPr wrap="square" rtlCol="0">
                <a:spAutoFit/>
              </a:bodyPr>
              <a:lstStyle/>
              <a:p>
                <a:pPr algn="ctr"/>
                <a:r>
                  <a:rPr lang="zh-CN" altLang="en-US" dirty="0">
                    <a:latin typeface="Times New Roman" panose="02020603050405020304" pitchFamily="16" charset="0"/>
                    <a:ea typeface="黑体" panose="02010609060101010101" pitchFamily="49" charset="-122"/>
                    <a:cs typeface="Times New Roman" panose="02020603050405020304" pitchFamily="16" charset="0"/>
                  </a:rPr>
                  <a:t>百度每天搜索请求</a:t>
                </a:r>
                <a:r>
                  <a:rPr lang="en-US" altLang="zh-CN"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100</a:t>
                </a:r>
                <a:r>
                  <a:rPr lang="zh-CN" altLang="en-US"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亿</a:t>
                </a:r>
                <a:r>
                  <a:rPr lang="zh-CN" altLang="en-US" dirty="0">
                    <a:latin typeface="Times New Roman" panose="02020603050405020304" pitchFamily="16" charset="0"/>
                    <a:ea typeface="黑体" panose="02010609060101010101" pitchFamily="49" charset="-122"/>
                    <a:cs typeface="Times New Roman" panose="02020603050405020304" pitchFamily="16" charset="0"/>
                  </a:rPr>
                  <a:t>；处理数据量</a:t>
                </a:r>
                <a:r>
                  <a:rPr lang="en-US" altLang="zh-CN"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100PB</a:t>
                </a:r>
                <a:endParaRPr lang="en-US" altLang="zh-CN"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文本框 50"/>
              <p:cNvSpPr txBox="1"/>
              <p:nvPr/>
            </p:nvSpPr>
            <p:spPr>
              <a:xfrm>
                <a:off x="8419573" y="2869466"/>
                <a:ext cx="2692428" cy="626046"/>
              </a:xfrm>
              <a:prstGeom prst="wedgeRoundRectCallout">
                <a:avLst/>
              </a:prstGeom>
              <a:noFill/>
            </p:spPr>
            <p:txBody>
              <a:bodyPr wrap="square" rtlCol="0">
                <a:spAutoFit/>
              </a:bodyPr>
              <a:lstStyle/>
              <a:p>
                <a:pPr algn="ctr"/>
                <a:r>
                  <a:rPr lang="zh-CN" altLang="en-US" sz="2000" b="1" dirty="0">
                    <a:latin typeface="黑体" panose="02010609060101010101" pitchFamily="49" charset="-122"/>
                    <a:ea typeface="黑体" panose="02010609060101010101" pitchFamily="49" charset="-122"/>
                  </a:rPr>
                  <a:t>互联网信息</a:t>
                </a:r>
                <a:endParaRPr lang="zh-CN" altLang="en-US" sz="2000" b="1" dirty="0">
                  <a:latin typeface="黑体" panose="02010609060101010101" pitchFamily="49" charset="-122"/>
                  <a:ea typeface="黑体" panose="02010609060101010101" pitchFamily="49" charset="-122"/>
                </a:endParaRPr>
              </a:p>
            </p:txBody>
          </p:sp>
          <p:sp>
            <p:nvSpPr>
              <p:cNvPr id="52" name="矩形标注 34"/>
              <p:cNvSpPr/>
              <p:nvPr/>
            </p:nvSpPr>
            <p:spPr bwMode="auto">
              <a:xfrm>
                <a:off x="8419573" y="2852936"/>
                <a:ext cx="2865136" cy="1702976"/>
              </a:xfrm>
              <a:prstGeom prst="wedgeRoundRectCallout">
                <a:avLst>
                  <a:gd name="adj1" fmla="val 36770"/>
                  <a:gd name="adj2" fmla="val -75951"/>
                  <a:gd name="adj3" fmla="val 16667"/>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algn="ctr"/>
                <a:endParaRPr lang="zh-CN" altLang="en-US" sz="3200" dirty="0">
                  <a:solidFill>
                    <a:srgbClr val="FF0000"/>
                  </a:solidFill>
                  <a:latin typeface="黑体" panose="02010609060101010101" pitchFamily="49" charset="-122"/>
                  <a:ea typeface="黑体" panose="02010609060101010101" pitchFamily="49" charset="-122"/>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Times New Roman" panose="02020603050405020304" pitchFamily="16" charset="0"/>
                <a:cs typeface="Times New Roman" panose="02020603050405020304" pitchFamily="16" charset="0"/>
              </a:rPr>
              <a:t>三元空间大数据相互映照、彼此补充</a:t>
            </a:r>
            <a:endParaRPr lang="zh-CN" altLang="en-US" dirty="0"/>
          </a:p>
        </p:txBody>
      </p:sp>
      <p:grpSp>
        <p:nvGrpSpPr>
          <p:cNvPr id="8" name="组合 7"/>
          <p:cNvGrpSpPr/>
          <p:nvPr/>
        </p:nvGrpSpPr>
        <p:grpSpPr>
          <a:xfrm>
            <a:off x="613460" y="744278"/>
            <a:ext cx="11273738" cy="5635349"/>
            <a:chOff x="615364" y="897319"/>
            <a:chExt cx="9255752" cy="3692174"/>
          </a:xfrm>
        </p:grpSpPr>
        <p:grpSp>
          <p:nvGrpSpPr>
            <p:cNvPr id="4" name="组合 1"/>
            <p:cNvGrpSpPr/>
            <p:nvPr/>
          </p:nvGrpSpPr>
          <p:grpSpPr bwMode="auto">
            <a:xfrm>
              <a:off x="615364" y="897319"/>
              <a:ext cx="7591425" cy="3692174"/>
              <a:chOff x="2724085" y="1817200"/>
              <a:chExt cx="7592131" cy="4922209"/>
            </a:xfrm>
          </p:grpSpPr>
          <p:sp>
            <p:nvSpPr>
              <p:cNvPr id="5" name="TextBox 8"/>
              <p:cNvSpPr txBox="1">
                <a:spLocks noChangeArrowheads="1"/>
              </p:cNvSpPr>
              <p:nvPr/>
            </p:nvSpPr>
            <p:spPr bwMode="auto">
              <a:xfrm>
                <a:off x="2724085" y="6416815"/>
                <a:ext cx="7592131" cy="32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chemeClr val="accent2"/>
                  </a:buClr>
                  <a:buChar char="o"/>
                  <a:defRPr sz="3000">
                    <a:solidFill>
                      <a:schemeClr val="tx1"/>
                    </a:solidFill>
                    <a:latin typeface="Verdana" panose="020B0604030504040204" pitchFamily="34" charset="0"/>
                    <a:ea typeface="黑体" panose="02010609060101010101" pitchFamily="49" charset="-122"/>
                  </a:defRPr>
                </a:lvl1pPr>
                <a:lvl2pPr marL="742950" indent="-285750" algn="l" eaLnBrk="0" hangingPunct="0">
                  <a:buClr>
                    <a:schemeClr val="accent2"/>
                  </a:buClr>
                  <a:buChar char="n"/>
                  <a:defRPr sz="2800">
                    <a:solidFill>
                      <a:schemeClr val="tx1"/>
                    </a:solidFill>
                    <a:latin typeface="Verdana" panose="020B0604030504040204" pitchFamily="34" charset="0"/>
                    <a:ea typeface="黑体" panose="02010609060101010101" pitchFamily="49" charset="-122"/>
                  </a:defRPr>
                </a:lvl2pPr>
                <a:lvl3pPr marL="1143000" indent="-228600" algn="l" eaLnBrk="0" hangingPunct="0">
                  <a:buClr>
                    <a:schemeClr val="accent2"/>
                  </a:buClr>
                  <a:buChar char="o"/>
                  <a:defRPr sz="2400">
                    <a:solidFill>
                      <a:schemeClr val="tx1"/>
                    </a:solidFill>
                    <a:latin typeface="Verdana" panose="020B0604030504040204" pitchFamily="34" charset="0"/>
                    <a:ea typeface="黑体" panose="02010609060101010101" pitchFamily="49" charset="-122"/>
                  </a:defRPr>
                </a:lvl3pPr>
                <a:lvl4pPr marL="1600200" indent="-228600" algn="l" eaLnBrk="0" hangingPunct="0">
                  <a:buClr>
                    <a:schemeClr val="accent2"/>
                  </a:buClr>
                  <a:buChar char="n"/>
                  <a:defRPr sz="2000">
                    <a:solidFill>
                      <a:schemeClr val="tx1"/>
                    </a:solidFill>
                    <a:latin typeface="Verdana" panose="020B0604030504040204" pitchFamily="34" charset="0"/>
                    <a:ea typeface="黑体" panose="02010609060101010101" pitchFamily="49" charset="-122"/>
                  </a:defRPr>
                </a:lvl4pPr>
                <a:lvl5pPr marL="2057400" indent="-228600" algn="l" eaLnBrk="0" hangingPunct="0">
                  <a:spcBef>
                    <a:spcPct val="25000"/>
                  </a:spcBef>
                  <a:buClr>
                    <a:schemeClr val="accent2"/>
                  </a:buClr>
                  <a:buChar char="§"/>
                  <a:defRPr sz="2000">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9pPr>
              </a:lstStyle>
              <a:p>
                <a:pPr algn="ctr" eaLnBrk="1" hangingPunct="1">
                  <a:buClr>
                    <a:schemeClr val="bg2"/>
                  </a:buClr>
                  <a:buFont typeface="Wingdings" panose="05000000000000000000" pitchFamily="2" charset="2"/>
                  <a:buNone/>
                </a:pPr>
                <a:r>
                  <a:rPr lang="en-US" altLang="zh-CN" sz="1800" dirty="0" err="1">
                    <a:latin typeface="Times New Roman" panose="02020603050405020304" pitchFamily="16" charset="0"/>
                    <a:cs typeface="Times New Roman" panose="02020603050405020304" pitchFamily="16" charset="0"/>
                  </a:rPr>
                  <a:t>Viginia</a:t>
                </a:r>
                <a:r>
                  <a:rPr lang="en-US" altLang="zh-CN" sz="1800" dirty="0">
                    <a:latin typeface="Times New Roman" panose="02020603050405020304" pitchFamily="16" charset="0"/>
                    <a:cs typeface="Times New Roman" panose="02020603050405020304" pitchFamily="16" charset="0"/>
                  </a:rPr>
                  <a:t> </a:t>
                </a:r>
                <a:r>
                  <a:rPr lang="en-US" altLang="zh-CN" sz="1800" dirty="0" err="1">
                    <a:latin typeface="Times New Roman" panose="02020603050405020304" pitchFamily="16" charset="0"/>
                    <a:cs typeface="Times New Roman" panose="02020603050405020304" pitchFamily="16" charset="0"/>
                  </a:rPr>
                  <a:t>Gewin</a:t>
                </a:r>
                <a:r>
                  <a:rPr lang="en-US" altLang="zh-CN" sz="1800" dirty="0">
                    <a:latin typeface="Times New Roman" panose="02020603050405020304" pitchFamily="16" charset="0"/>
                    <a:cs typeface="Times New Roman" panose="02020603050405020304" pitchFamily="16" charset="0"/>
                  </a:rPr>
                  <a:t>, Self-reflection, </a:t>
                </a:r>
                <a:r>
                  <a:rPr lang="en-US" altLang="zh-CN" sz="1800" i="1" dirty="0">
                    <a:solidFill>
                      <a:srgbClr val="FF0000"/>
                    </a:solidFill>
                    <a:latin typeface="Times New Roman" panose="02020603050405020304" pitchFamily="16" charset="0"/>
                    <a:cs typeface="Times New Roman" panose="02020603050405020304" pitchFamily="16" charset="0"/>
                  </a:rPr>
                  <a:t>Nature</a:t>
                </a:r>
                <a:r>
                  <a:rPr lang="en-US" altLang="zh-CN" sz="1800" i="1" dirty="0">
                    <a:solidFill>
                      <a:srgbClr val="3333CC"/>
                    </a:solidFill>
                    <a:latin typeface="Times New Roman" panose="02020603050405020304" pitchFamily="16" charset="0"/>
                    <a:cs typeface="Times New Roman" panose="02020603050405020304" pitchFamily="16" charset="0"/>
                  </a:rPr>
                  <a:t> </a:t>
                </a:r>
                <a:r>
                  <a:rPr lang="en-US" altLang="zh-CN" sz="1800" dirty="0">
                    <a:latin typeface="Times New Roman" panose="02020603050405020304" pitchFamily="16" charset="0"/>
                    <a:cs typeface="Times New Roman" panose="02020603050405020304" pitchFamily="16" charset="0"/>
                  </a:rPr>
                  <a:t>,</a:t>
                </a:r>
                <a:r>
                  <a:rPr lang="en-US" altLang="zh-CN" sz="1800" i="1" dirty="0">
                    <a:solidFill>
                      <a:srgbClr val="3333CC"/>
                    </a:solidFill>
                    <a:latin typeface="Times New Roman" panose="02020603050405020304" pitchFamily="16" charset="0"/>
                    <a:cs typeface="Times New Roman" panose="02020603050405020304" pitchFamily="16" charset="0"/>
                  </a:rPr>
                  <a:t> </a:t>
                </a:r>
                <a:r>
                  <a:rPr lang="en-US" altLang="zh-CN" sz="1800" dirty="0">
                    <a:latin typeface="Times New Roman" panose="02020603050405020304" pitchFamily="16" charset="0"/>
                    <a:cs typeface="Times New Roman" panose="02020603050405020304" pitchFamily="16" charset="0"/>
                  </a:rPr>
                  <a:t>471,667-669,2011, March</a:t>
                </a:r>
                <a:endParaRPr lang="zh-CN" altLang="en-US" sz="1800" dirty="0">
                  <a:latin typeface="Times New Roman" panose="02020603050405020304" pitchFamily="16" charset="0"/>
                  <a:cs typeface="Times New Roman" panose="02020603050405020304" pitchFamily="16" charset="0"/>
                </a:endParaRPr>
              </a:p>
            </p:txBody>
          </p:sp>
          <p:pic>
            <p:nvPicPr>
              <p:cNvPr id="6" name="Picture 2"/>
              <p:cNvPicPr>
                <a:picLocks noChangeAspect="1" noChangeArrowheads="1"/>
              </p:cNvPicPr>
              <p:nvPr/>
            </p:nvPicPr>
            <p:blipFill>
              <a:blip r:embed="rId1" cstate="email"/>
              <a:srcRect/>
              <a:stretch>
                <a:fillRect/>
              </a:stretch>
            </p:blipFill>
            <p:spPr bwMode="auto">
              <a:xfrm>
                <a:off x="2975975" y="1817200"/>
                <a:ext cx="5626154" cy="4599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圆角矩形 12"/>
            <p:cNvSpPr/>
            <p:nvPr/>
          </p:nvSpPr>
          <p:spPr bwMode="auto">
            <a:xfrm>
              <a:off x="6775491" y="1220244"/>
              <a:ext cx="3095625" cy="1377554"/>
            </a:xfrm>
            <a:prstGeom prst="roundRect">
              <a:avLst>
                <a:gd name="adj" fmla="val 10346"/>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nchorCtr="1"/>
            <a:lstStyle/>
            <a:p>
              <a:pPr algn="just">
                <a:defRPr/>
              </a:pPr>
              <a:r>
                <a:rPr lang="zh-CN" altLang="en-US" sz="2400" dirty="0">
                  <a:latin typeface="黑体" panose="02010609060101010101" pitchFamily="49" charset="-122"/>
                  <a:ea typeface="黑体" panose="02010609060101010101" pitchFamily="49" charset="-122"/>
                  <a:cs typeface="Times New Roman" panose="02020603050405020304" pitchFamily="16" charset="0"/>
                </a:rPr>
                <a:t>互联网数据是对现实世界</a:t>
              </a:r>
              <a:endParaRPr lang="en-US" altLang="zh-CN" sz="2400" dirty="0">
                <a:latin typeface="黑体" panose="02010609060101010101" pitchFamily="49" charset="-122"/>
                <a:ea typeface="黑体" panose="02010609060101010101" pitchFamily="49" charset="-122"/>
                <a:cs typeface="Times New Roman" panose="02020603050405020304" pitchFamily="16" charset="0"/>
              </a:endParaRPr>
            </a:p>
            <a:p>
              <a:pPr algn="just">
                <a:defRPr/>
              </a:pPr>
              <a:r>
                <a:rPr lang="zh-CN" altLang="en-US" sz="2400" dirty="0">
                  <a:latin typeface="黑体" panose="02010609060101010101" pitchFamily="49" charset="-122"/>
                  <a:ea typeface="黑体" panose="02010609060101010101" pitchFamily="49" charset="-122"/>
                  <a:cs typeface="Times New Roman" panose="02020603050405020304" pitchFamily="16" charset="0"/>
                </a:rPr>
                <a:t>的 “</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6" charset="0"/>
                </a:rPr>
                <a:t>自我映照</a:t>
              </a:r>
              <a:r>
                <a:rPr lang="zh-CN" altLang="en-US" sz="2400" dirty="0">
                  <a:latin typeface="黑体" panose="02010609060101010101" pitchFamily="49" charset="-122"/>
                  <a:ea typeface="黑体" panose="02010609060101010101" pitchFamily="49" charset="-122"/>
                  <a:cs typeface="Times New Roman" panose="02020603050405020304" pitchFamily="16" charset="0"/>
                </a:rPr>
                <a:t>”，与现实</a:t>
              </a:r>
              <a:endParaRPr lang="en-US" altLang="zh-CN" sz="2400" dirty="0">
                <a:latin typeface="黑体" panose="02010609060101010101" pitchFamily="49" charset="-122"/>
                <a:ea typeface="黑体" panose="02010609060101010101" pitchFamily="49" charset="-122"/>
                <a:cs typeface="Times New Roman" panose="02020603050405020304" pitchFamily="16" charset="0"/>
              </a:endParaRPr>
            </a:p>
            <a:p>
              <a:pPr algn="just">
                <a:defRPr/>
              </a:pPr>
              <a:r>
                <a:rPr lang="zh-CN" altLang="en-US" sz="2400" dirty="0">
                  <a:latin typeface="黑体" panose="02010609060101010101" pitchFamily="49" charset="-122"/>
                  <a:ea typeface="黑体" panose="02010609060101010101" pitchFamily="49" charset="-122"/>
                  <a:cs typeface="Times New Roman" panose="02020603050405020304" pitchFamily="16" charset="0"/>
                </a:rPr>
                <a:t>世界</a:t>
              </a:r>
              <a:r>
                <a:rPr lang="zh-CN" altLang="en-US" sz="2400" dirty="0">
                  <a:solidFill>
                    <a:schemeClr val="tx1"/>
                  </a:solidFill>
                  <a:latin typeface="黑体" panose="02010609060101010101" pitchFamily="49" charset="-122"/>
                  <a:ea typeface="黑体" panose="02010609060101010101" pitchFamily="49" charset="-122"/>
                  <a:cs typeface="Times New Roman" panose="02020603050405020304" pitchFamily="16" charset="0"/>
                </a:rPr>
                <a:t>相互补充。</a:t>
              </a:r>
              <a:endParaRPr lang="zh-CN" altLang="en-US" sz="2400" dirty="0">
                <a:solidFill>
                  <a:schemeClr val="tx1"/>
                </a:solidFill>
                <a:latin typeface="黑体" panose="02010609060101010101" pitchFamily="49" charset="-122"/>
                <a:ea typeface="黑体" panose="02010609060101010101" pitchFamily="49" charset="-122"/>
                <a:cs typeface="Times New Roman" panose="02020603050405020304" pitchFamily="16"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Times New Roman" panose="02020603050405020304" pitchFamily="16" charset="0"/>
                <a:cs typeface="Times New Roman" panose="02020603050405020304" pitchFamily="16" charset="0"/>
              </a:rPr>
              <a:t>社会学研究：观察与实验</a:t>
            </a:r>
            <a:endParaRPr lang="zh-CN" altLang="en-US" dirty="0"/>
          </a:p>
        </p:txBody>
      </p:sp>
      <p:grpSp>
        <p:nvGrpSpPr>
          <p:cNvPr id="12" name="组合 11"/>
          <p:cNvGrpSpPr/>
          <p:nvPr/>
        </p:nvGrpSpPr>
        <p:grpSpPr>
          <a:xfrm>
            <a:off x="229000" y="829340"/>
            <a:ext cx="11797552" cy="5677786"/>
            <a:chOff x="143939" y="565143"/>
            <a:chExt cx="8861893" cy="4349950"/>
          </a:xfrm>
        </p:grpSpPr>
        <p:pic>
          <p:nvPicPr>
            <p:cNvPr id="4" name="Picture 1"/>
            <p:cNvPicPr>
              <a:picLocks noChangeAspect="1"/>
            </p:cNvPicPr>
            <p:nvPr/>
          </p:nvPicPr>
          <p:blipFill>
            <a:blip r:embed="rId1" cstate="email"/>
            <a:stretch>
              <a:fillRect/>
            </a:stretch>
          </p:blipFill>
          <p:spPr>
            <a:xfrm>
              <a:off x="893635" y="2637989"/>
              <a:ext cx="2756804" cy="1361437"/>
            </a:xfrm>
            <a:prstGeom prst="rect">
              <a:avLst/>
            </a:prstGeom>
          </p:spPr>
        </p:pic>
        <p:sp>
          <p:nvSpPr>
            <p:cNvPr id="5" name="矩形 4"/>
            <p:cNvSpPr/>
            <p:nvPr/>
          </p:nvSpPr>
          <p:spPr>
            <a:xfrm>
              <a:off x="307770" y="3999426"/>
              <a:ext cx="3928533" cy="830997"/>
            </a:xfrm>
            <a:prstGeom prst="rect">
              <a:avLst/>
            </a:prstGeom>
          </p:spPr>
          <p:txBody>
            <a:bodyPr wrap="square">
              <a:spAutoFit/>
            </a:bodyPr>
            <a:lstStyle/>
            <a:p>
              <a:pPr algn="ctr"/>
              <a:r>
                <a:rPr lang="zh-CN" altLang="en-US" sz="1200" b="1" dirty="0">
                  <a:latin typeface="黑体" panose="02010609060101010101" pitchFamily="49" charset="-122"/>
                  <a:ea typeface="黑体" panose="02010609060101010101" pitchFamily="49" charset="-122"/>
                  <a:cs typeface="Times New Roman" panose="02020603050405020304" pitchFamily="16" charset="0"/>
                </a:rPr>
                <a:t>弱链接优势</a:t>
              </a:r>
              <a:endParaRPr lang="en-US" altLang="zh-CN" sz="1200" b="1" dirty="0">
                <a:latin typeface="黑体" panose="02010609060101010101" pitchFamily="49" charset="-122"/>
                <a:ea typeface="黑体" panose="02010609060101010101" pitchFamily="49" charset="-122"/>
                <a:cs typeface="Times New Roman" panose="02020603050405020304" pitchFamily="16" charset="0"/>
              </a:endParaRPr>
            </a:p>
            <a:p>
              <a:pPr algn="ctr"/>
              <a:r>
                <a:rPr lang="en-US" altLang="zh-CN" sz="1200" dirty="0" err="1">
                  <a:latin typeface="Times New Roman" panose="02020603050405020304" pitchFamily="16" charset="0"/>
                  <a:ea typeface="Times New Roman" panose="02020603050405020304" pitchFamily="16" charset="0"/>
                  <a:cs typeface="Times New Roman" panose="02020603050405020304" pitchFamily="16" charset="0"/>
                </a:rPr>
                <a:t>Granovetter</a:t>
              </a:r>
              <a:r>
                <a:rPr lang="en-US" altLang="zh-CN" sz="1200" dirty="0">
                  <a:latin typeface="Times New Roman" panose="02020603050405020304" pitchFamily="16" charset="0"/>
                  <a:ea typeface="Times New Roman" panose="02020603050405020304" pitchFamily="16" charset="0"/>
                  <a:cs typeface="Times New Roman" panose="02020603050405020304" pitchFamily="16" charset="0"/>
                </a:rPr>
                <a:t>, Mark S. The strength of weak ties. </a:t>
              </a:r>
              <a:r>
                <a:rPr lang="en-US" altLang="zh-CN" sz="1200" i="1" dirty="0">
                  <a:latin typeface="Times New Roman" panose="02020603050405020304" pitchFamily="16" charset="0"/>
                  <a:ea typeface="Times New Roman" panose="02020603050405020304" pitchFamily="16" charset="0"/>
                  <a:cs typeface="Times New Roman" panose="02020603050405020304" pitchFamily="16" charset="0"/>
                </a:rPr>
                <a:t>American journal of sociology</a:t>
              </a:r>
              <a:r>
                <a:rPr lang="en-US" altLang="zh-CN" sz="1200" dirty="0">
                  <a:latin typeface="Times New Roman" panose="02020603050405020304" pitchFamily="16" charset="0"/>
                  <a:ea typeface="Times New Roman" panose="02020603050405020304" pitchFamily="16" charset="0"/>
                  <a:cs typeface="Times New Roman" panose="02020603050405020304" pitchFamily="16" charset="0"/>
                </a:rPr>
                <a:t> 78.6 (1973): 1360-1380. Cited by 43186 (as of April 2017) </a:t>
              </a:r>
              <a:endParaRPr lang="en-US" altLang="zh-CN" sz="1200" dirty="0">
                <a:latin typeface="Times New Roman" panose="02020603050405020304" pitchFamily="16" charset="0"/>
                <a:ea typeface="Times New Roman" panose="02020603050405020304" pitchFamily="16" charset="0"/>
                <a:cs typeface="Times New Roman" panose="02020603050405020304" pitchFamily="16" charset="0"/>
              </a:endParaRPr>
            </a:p>
          </p:txBody>
        </p:sp>
        <p:pic>
          <p:nvPicPr>
            <p:cNvPr id="6" name="Picture 67"/>
            <p:cNvPicPr>
              <a:picLocks noChangeAspect="1"/>
            </p:cNvPicPr>
            <p:nvPr/>
          </p:nvPicPr>
          <p:blipFill>
            <a:blip r:embed="rId2" cstate="email"/>
            <a:stretch>
              <a:fillRect/>
            </a:stretch>
          </p:blipFill>
          <p:spPr>
            <a:xfrm>
              <a:off x="684336" y="891118"/>
              <a:ext cx="2971800" cy="1054418"/>
            </a:xfrm>
            <a:prstGeom prst="rect">
              <a:avLst/>
            </a:prstGeom>
            <a:ln w="25400">
              <a:noFill/>
            </a:ln>
          </p:spPr>
        </p:pic>
        <p:sp>
          <p:nvSpPr>
            <p:cNvPr id="7" name="Rectangle 9"/>
            <p:cNvSpPr/>
            <p:nvPr/>
          </p:nvSpPr>
          <p:spPr>
            <a:xfrm>
              <a:off x="143939" y="1991658"/>
              <a:ext cx="4004733" cy="646331"/>
            </a:xfrm>
            <a:prstGeom prst="rect">
              <a:avLst/>
            </a:prstGeom>
          </p:spPr>
          <p:txBody>
            <a:bodyPr wrap="square">
              <a:spAutoFit/>
            </a:bodyPr>
            <a:lstStyle/>
            <a:p>
              <a:pPr algn="ctr"/>
              <a:r>
                <a:rPr lang="zh-CN" altLang="en-US" sz="1200" b="1" dirty="0">
                  <a:latin typeface="黑体" panose="02010609060101010101" pitchFamily="49" charset="-122"/>
                  <a:ea typeface="黑体" panose="02010609060101010101" pitchFamily="49" charset="-122"/>
                  <a:cs typeface="Times New Roman" panose="02020603050405020304" pitchFamily="16" charset="0"/>
                </a:rPr>
                <a:t>六度分割理论</a:t>
              </a:r>
              <a:endParaRPr lang="en-US" altLang="zh-CN" sz="1200" b="1" dirty="0">
                <a:latin typeface="黑体" panose="02010609060101010101" pitchFamily="49" charset="-122"/>
                <a:ea typeface="黑体" panose="02010609060101010101" pitchFamily="49" charset="-122"/>
                <a:cs typeface="Times New Roman" panose="02020603050405020304" pitchFamily="16" charset="0"/>
              </a:endParaRPr>
            </a:p>
            <a:p>
              <a:pPr algn="ctr"/>
              <a:r>
                <a:rPr lang="en-US" sz="1200" dirty="0">
                  <a:latin typeface="Times New Roman" panose="02020603050405020304" pitchFamily="16" charset="0"/>
                  <a:ea typeface="Times New Roman" panose="02020603050405020304" pitchFamily="16" charset="0"/>
                  <a:cs typeface="Times New Roman" panose="02020603050405020304" pitchFamily="16" charset="0"/>
                </a:rPr>
                <a:t>Stanley Milgram. The small world problem. Psychology Today, 2(1):60–67, 1967. Cited by 6967 (as of May 2016) </a:t>
              </a:r>
              <a:endParaRPr lang="en-US" sz="1200" dirty="0">
                <a:latin typeface="Times New Roman" panose="02020603050405020304" pitchFamily="16" charset="0"/>
                <a:ea typeface="Times New Roman" panose="02020603050405020304" pitchFamily="16" charset="0"/>
                <a:cs typeface="Times New Roman" panose="02020603050405020304" pitchFamily="16" charset="0"/>
              </a:endParaRPr>
            </a:p>
          </p:txBody>
        </p:sp>
        <p:sp>
          <p:nvSpPr>
            <p:cNvPr id="8" name="Rectangle 9"/>
            <p:cNvSpPr/>
            <p:nvPr/>
          </p:nvSpPr>
          <p:spPr>
            <a:xfrm>
              <a:off x="4555067" y="2051043"/>
              <a:ext cx="3760797" cy="923330"/>
            </a:xfrm>
            <a:prstGeom prst="rect">
              <a:avLst/>
            </a:prstGeom>
          </p:spPr>
          <p:txBody>
            <a:bodyPr wrap="square">
              <a:spAutoFit/>
            </a:bodyPr>
            <a:lstStyle/>
            <a:p>
              <a:pPr algn="ctr"/>
              <a:r>
                <a:rPr lang="zh-CN" altLang="en-US" sz="1200" b="1" dirty="0">
                  <a:latin typeface="黑体" panose="02010609060101010101" pitchFamily="49" charset="-122"/>
                  <a:ea typeface="黑体" panose="02010609060101010101" pitchFamily="49" charset="-122"/>
                  <a:cs typeface="Times New Roman" panose="02020603050405020304" pitchFamily="16" charset="0"/>
                </a:rPr>
                <a:t>邓巴数字即</a:t>
              </a:r>
              <a:r>
                <a:rPr lang="en-US" altLang="zh-CN" sz="1200" b="1" dirty="0">
                  <a:latin typeface="黑体" panose="02010609060101010101" pitchFamily="49" charset="-122"/>
                  <a:ea typeface="黑体" panose="02010609060101010101" pitchFamily="49" charset="-122"/>
                  <a:cs typeface="Times New Roman" panose="02020603050405020304" pitchFamily="16" charset="0"/>
                </a:rPr>
                <a:t>150</a:t>
              </a:r>
              <a:r>
                <a:rPr lang="zh-CN" altLang="en-US" sz="1200" b="1" dirty="0">
                  <a:latin typeface="黑体" panose="02010609060101010101" pitchFamily="49" charset="-122"/>
                  <a:ea typeface="黑体" panose="02010609060101010101" pitchFamily="49" charset="-122"/>
                  <a:cs typeface="Times New Roman" panose="02020603050405020304" pitchFamily="16" charset="0"/>
                </a:rPr>
                <a:t>定律</a:t>
              </a:r>
              <a:r>
                <a:rPr lang="zh-CN" altLang="en-US" sz="1050" dirty="0">
                  <a:latin typeface="Times New Roman" panose="02020603050405020304" pitchFamily="16" charset="0"/>
                  <a:ea typeface="黑体" panose="02010609060101010101" pitchFamily="49" charset="-122"/>
                  <a:cs typeface="Times New Roman" panose="02020603050405020304" pitchFamily="16" charset="0"/>
                </a:rPr>
                <a:t>：人类智力所允许稳定网络社交人数</a:t>
              </a:r>
              <a:r>
                <a:rPr lang="en-US" altLang="zh-CN" sz="1050" dirty="0">
                  <a:latin typeface="Times New Roman" panose="02020603050405020304" pitchFamily="16" charset="0"/>
                  <a:ea typeface="黑体" panose="02010609060101010101" pitchFamily="49" charset="-122"/>
                  <a:cs typeface="Times New Roman" panose="02020603050405020304" pitchFamily="16" charset="0"/>
                </a:rPr>
                <a:t>150</a:t>
              </a:r>
              <a:r>
                <a:rPr lang="zh-CN" altLang="en-US" sz="1050" dirty="0">
                  <a:latin typeface="Times New Roman" panose="02020603050405020304" pitchFamily="16" charset="0"/>
                  <a:ea typeface="黑体" panose="02010609060101010101" pitchFamily="49" charset="-122"/>
                  <a:cs typeface="Times New Roman" panose="02020603050405020304" pitchFamily="16" charset="0"/>
                </a:rPr>
                <a:t>人，</a:t>
              </a:r>
              <a:r>
                <a:rPr lang="en-US" altLang="zh-CN" sz="1050" dirty="0">
                  <a:latin typeface="Times New Roman" panose="02020603050405020304" pitchFamily="16" charset="0"/>
                  <a:ea typeface="黑体" panose="02010609060101010101" pitchFamily="49" charset="-122"/>
                  <a:cs typeface="Times New Roman" panose="02020603050405020304" pitchFamily="16" charset="0"/>
                </a:rPr>
                <a:t>Facebook</a:t>
              </a:r>
              <a:r>
                <a:rPr lang="zh-CN" altLang="en-US" sz="1050" dirty="0">
                  <a:latin typeface="Times New Roman" panose="02020603050405020304" pitchFamily="16" charset="0"/>
                  <a:ea typeface="黑体" panose="02010609060101010101" pitchFamily="49" charset="-122"/>
                  <a:cs typeface="Times New Roman" panose="02020603050405020304" pitchFamily="16" charset="0"/>
                </a:rPr>
                <a:t>社区用户平均好友人数是</a:t>
              </a:r>
              <a:r>
                <a:rPr lang="en-US" altLang="zh-CN" sz="1050" dirty="0">
                  <a:latin typeface="Times New Roman" panose="02020603050405020304" pitchFamily="16" charset="0"/>
                  <a:ea typeface="黑体" panose="02010609060101010101" pitchFamily="49" charset="-122"/>
                  <a:cs typeface="Times New Roman" panose="02020603050405020304" pitchFamily="16" charset="0"/>
                </a:rPr>
                <a:t>120</a:t>
              </a:r>
              <a:r>
                <a:rPr lang="zh-CN" altLang="en-US" sz="1050" dirty="0">
                  <a:latin typeface="Times New Roman" panose="02020603050405020304" pitchFamily="16" charset="0"/>
                  <a:ea typeface="黑体" panose="02010609060101010101" pitchFamily="49" charset="-122"/>
                  <a:cs typeface="Times New Roman" panose="02020603050405020304" pitchFamily="16" charset="0"/>
                </a:rPr>
                <a:t>人</a:t>
              </a:r>
              <a:endParaRPr lang="en-US" altLang="zh-CN" sz="105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1050" dirty="0">
                  <a:latin typeface="Times New Roman" panose="02020603050405020304" pitchFamily="16" charset="0"/>
                  <a:ea typeface="Times New Roman" panose="02020603050405020304" pitchFamily="16" charset="0"/>
                  <a:cs typeface="Times New Roman" panose="02020603050405020304" pitchFamily="16" charset="0"/>
                </a:rPr>
                <a:t>Robin</a:t>
              </a:r>
              <a:r>
                <a:rPr lang="zh-CN" altLang="en-US" sz="1050" dirty="0">
                  <a:latin typeface="Times New Roman" panose="02020603050405020304" pitchFamily="16" charset="0"/>
                  <a:ea typeface="Times New Roman" panose="02020603050405020304" pitchFamily="16" charset="0"/>
                  <a:cs typeface="Times New Roman" panose="02020603050405020304" pitchFamily="16" charset="0"/>
                </a:rPr>
                <a:t> </a:t>
              </a:r>
              <a:r>
                <a:rPr lang="en-US" altLang="zh-CN" sz="1050" dirty="0">
                  <a:latin typeface="Times New Roman" panose="02020603050405020304" pitchFamily="16" charset="0"/>
                  <a:ea typeface="Times New Roman" panose="02020603050405020304" pitchFamily="16" charset="0"/>
                  <a:cs typeface="Times New Roman" panose="02020603050405020304" pitchFamily="16" charset="0"/>
                </a:rPr>
                <a:t>I.</a:t>
              </a:r>
              <a:r>
                <a:rPr lang="zh-CN" altLang="en-US" sz="1050" dirty="0">
                  <a:latin typeface="Times New Roman" panose="02020603050405020304" pitchFamily="16" charset="0"/>
                  <a:ea typeface="Times New Roman" panose="02020603050405020304" pitchFamily="16" charset="0"/>
                  <a:cs typeface="Times New Roman" panose="02020603050405020304" pitchFamily="16" charset="0"/>
                </a:rPr>
                <a:t> </a:t>
              </a:r>
              <a:r>
                <a:rPr lang="en-US" altLang="zh-CN" sz="1050" dirty="0">
                  <a:latin typeface="Times New Roman" panose="02020603050405020304" pitchFamily="16" charset="0"/>
                  <a:ea typeface="Times New Roman" panose="02020603050405020304" pitchFamily="16" charset="0"/>
                  <a:cs typeface="Times New Roman" panose="02020603050405020304" pitchFamily="16" charset="0"/>
                </a:rPr>
                <a:t>M.</a:t>
              </a:r>
              <a:r>
                <a:rPr lang="zh-CN" altLang="en-US" sz="1050" dirty="0">
                  <a:latin typeface="Times New Roman" panose="02020603050405020304" pitchFamily="16" charset="0"/>
                  <a:ea typeface="Times New Roman" panose="02020603050405020304" pitchFamily="16" charset="0"/>
                  <a:cs typeface="Times New Roman" panose="02020603050405020304" pitchFamily="16" charset="0"/>
                </a:rPr>
                <a:t> </a:t>
              </a:r>
              <a:r>
                <a:rPr lang="en-US" altLang="zh-CN" sz="1050" dirty="0">
                  <a:latin typeface="Times New Roman" panose="02020603050405020304" pitchFamily="16" charset="0"/>
                  <a:ea typeface="Times New Roman" panose="02020603050405020304" pitchFamily="16" charset="0"/>
                  <a:cs typeface="Times New Roman" panose="02020603050405020304" pitchFamily="16" charset="0"/>
                </a:rPr>
                <a:t>Dunbar</a:t>
              </a:r>
              <a:r>
                <a:rPr lang="en-US" sz="1050" dirty="0">
                  <a:latin typeface="Times New Roman" panose="02020603050405020304" pitchFamily="16" charset="0"/>
                  <a:ea typeface="Times New Roman" panose="02020603050405020304" pitchFamily="16" charset="0"/>
                  <a:cs typeface="Times New Roman" panose="02020603050405020304" pitchFamily="16" charset="0"/>
                </a:rPr>
                <a:t>. Neocortex size as a constraint on group size in primates. </a:t>
              </a:r>
              <a:r>
                <a:rPr lang="en-US" sz="1050" i="1" dirty="0">
                  <a:latin typeface="Times New Roman" panose="02020603050405020304" pitchFamily="16" charset="0"/>
                  <a:ea typeface="Times New Roman" panose="02020603050405020304" pitchFamily="16" charset="0"/>
                  <a:cs typeface="Times New Roman" panose="02020603050405020304" pitchFamily="16" charset="0"/>
                </a:rPr>
                <a:t>Journal of Human Evolution</a:t>
              </a:r>
              <a:r>
                <a:rPr lang="en-US" sz="1050" dirty="0">
                  <a:latin typeface="Times New Roman" panose="02020603050405020304" pitchFamily="16" charset="0"/>
                  <a:ea typeface="Times New Roman" panose="02020603050405020304" pitchFamily="16" charset="0"/>
                  <a:cs typeface="Times New Roman" panose="02020603050405020304" pitchFamily="16" charset="0"/>
                </a:rPr>
                <a:t> 22 (6): 469–493. Cited by </a:t>
              </a:r>
              <a:r>
                <a:rPr lang="en-US" altLang="zh-CN" sz="1050" dirty="0">
                  <a:latin typeface="Times New Roman" panose="02020603050405020304" pitchFamily="16" charset="0"/>
                  <a:ea typeface="Times New Roman" panose="02020603050405020304" pitchFamily="16" charset="0"/>
                  <a:cs typeface="Times New Roman" panose="02020603050405020304" pitchFamily="16" charset="0"/>
                </a:rPr>
                <a:t>1393</a:t>
              </a:r>
              <a:r>
                <a:rPr lang="zh-CN" altLang="en-US" sz="1050" dirty="0">
                  <a:latin typeface="Times New Roman" panose="02020603050405020304" pitchFamily="16" charset="0"/>
                  <a:ea typeface="Times New Roman" panose="02020603050405020304" pitchFamily="16" charset="0"/>
                  <a:cs typeface="Times New Roman" panose="02020603050405020304" pitchFamily="16" charset="0"/>
                </a:rPr>
                <a:t> </a:t>
              </a:r>
              <a:r>
                <a:rPr lang="en-US" sz="1050" dirty="0">
                  <a:latin typeface="Times New Roman" panose="02020603050405020304" pitchFamily="16" charset="0"/>
                  <a:ea typeface="Times New Roman" panose="02020603050405020304" pitchFamily="16" charset="0"/>
                  <a:cs typeface="Times New Roman" panose="02020603050405020304" pitchFamily="16" charset="0"/>
                </a:rPr>
                <a:t>(as of May 2016) </a:t>
              </a:r>
              <a:endParaRPr lang="en-US" sz="1050" dirty="0">
                <a:latin typeface="Times New Roman" panose="02020603050405020304" pitchFamily="16" charset="0"/>
                <a:ea typeface="Times New Roman" panose="02020603050405020304" pitchFamily="16" charset="0"/>
                <a:cs typeface="Times New Roman" panose="02020603050405020304" pitchFamily="16" charset="0"/>
              </a:endParaRPr>
            </a:p>
          </p:txBody>
        </p:sp>
        <p:pic>
          <p:nvPicPr>
            <p:cNvPr id="9" name="Picture 65"/>
            <p:cNvPicPr>
              <a:picLocks noChangeAspect="1"/>
            </p:cNvPicPr>
            <p:nvPr/>
          </p:nvPicPr>
          <p:blipFill>
            <a:blip r:embed="rId3" cstate="email"/>
            <a:stretch>
              <a:fillRect/>
            </a:stretch>
          </p:blipFill>
          <p:spPr>
            <a:xfrm>
              <a:off x="5101167" y="565143"/>
              <a:ext cx="2786063" cy="1377957"/>
            </a:xfrm>
            <a:prstGeom prst="rect">
              <a:avLst/>
            </a:prstGeom>
            <a:solidFill>
              <a:schemeClr val="bg1"/>
            </a:solidFill>
            <a:ln w="25400">
              <a:noFill/>
            </a:ln>
          </p:spPr>
        </p:pic>
        <p:sp>
          <p:nvSpPr>
            <p:cNvPr id="10" name="Rectangle 9"/>
            <p:cNvSpPr/>
            <p:nvPr/>
          </p:nvSpPr>
          <p:spPr>
            <a:xfrm>
              <a:off x="4355561" y="4314929"/>
              <a:ext cx="4650271" cy="600164"/>
            </a:xfrm>
            <a:prstGeom prst="rect">
              <a:avLst/>
            </a:prstGeom>
          </p:spPr>
          <p:txBody>
            <a:bodyPr wrap="square">
              <a:spAutoFit/>
            </a:bodyPr>
            <a:lstStyle/>
            <a:p>
              <a:pPr algn="ctr"/>
              <a:r>
                <a:rPr lang="zh-CN" altLang="en-US" sz="1200" b="1" dirty="0">
                  <a:latin typeface="黑体" panose="02010609060101010101" pitchFamily="49" charset="-122"/>
                  <a:ea typeface="黑体" panose="02010609060101010101" pitchFamily="49" charset="-122"/>
                  <a:cs typeface="Times New Roman" panose="02020603050405020304" pitchFamily="16" charset="0"/>
                </a:rPr>
                <a:t>结构洞：位置比关系更重要</a:t>
              </a:r>
              <a:endParaRPr lang="en-US" sz="1200" b="1" dirty="0">
                <a:latin typeface="黑体" panose="02010609060101010101" pitchFamily="49" charset="-122"/>
                <a:ea typeface="黑体" panose="02010609060101010101" pitchFamily="49" charset="-122"/>
                <a:cs typeface="Times New Roman" panose="02020603050405020304" pitchFamily="16" charset="0"/>
              </a:endParaRPr>
            </a:p>
            <a:p>
              <a:r>
                <a:rPr lang="en-US" sz="1050" dirty="0">
                  <a:latin typeface="Times New Roman" panose="02020603050405020304" pitchFamily="16" charset="0"/>
                  <a:ea typeface="Times New Roman" panose="02020603050405020304" pitchFamily="16" charset="0"/>
                  <a:cs typeface="Times New Roman" panose="02020603050405020304" pitchFamily="16" charset="0"/>
                </a:rPr>
                <a:t>Ronald S.</a:t>
              </a:r>
              <a:r>
                <a:rPr lang="zh-CN" altLang="en-US" sz="1050" dirty="0">
                  <a:latin typeface="Times New Roman" panose="02020603050405020304" pitchFamily="16" charset="0"/>
                  <a:ea typeface="Times New Roman" panose="02020603050405020304" pitchFamily="16" charset="0"/>
                  <a:cs typeface="Times New Roman" panose="02020603050405020304" pitchFamily="16" charset="0"/>
                </a:rPr>
                <a:t> </a:t>
              </a:r>
              <a:r>
                <a:rPr lang="en-US" altLang="zh-CN" sz="1050" dirty="0">
                  <a:latin typeface="Times New Roman" panose="02020603050405020304" pitchFamily="16" charset="0"/>
                  <a:ea typeface="Times New Roman" panose="02020603050405020304" pitchFamily="16" charset="0"/>
                  <a:cs typeface="Times New Roman" panose="02020603050405020304" pitchFamily="16" charset="0"/>
                </a:rPr>
                <a:t>Burt</a:t>
              </a:r>
              <a:r>
                <a:rPr lang="en-US" sz="1050" dirty="0">
                  <a:latin typeface="Times New Roman" panose="02020603050405020304" pitchFamily="16" charset="0"/>
                  <a:ea typeface="Times New Roman" panose="02020603050405020304" pitchFamily="16" charset="0"/>
                  <a:cs typeface="Times New Roman" panose="02020603050405020304" pitchFamily="16" charset="0"/>
                </a:rPr>
                <a:t>. </a:t>
              </a:r>
              <a:r>
                <a:rPr lang="en-US" sz="1050" i="1" dirty="0">
                  <a:latin typeface="Times New Roman" panose="02020603050405020304" pitchFamily="16" charset="0"/>
                  <a:ea typeface="Times New Roman" panose="02020603050405020304" pitchFamily="16" charset="0"/>
                  <a:cs typeface="Times New Roman" panose="02020603050405020304" pitchFamily="16" charset="0"/>
                </a:rPr>
                <a:t>Structural Holes: The Social Structure of Competition</a:t>
              </a:r>
              <a:r>
                <a:rPr lang="en-US" sz="1050" dirty="0">
                  <a:latin typeface="Times New Roman" panose="02020603050405020304" pitchFamily="16" charset="0"/>
                  <a:ea typeface="Times New Roman" panose="02020603050405020304" pitchFamily="16" charset="0"/>
                  <a:cs typeface="Times New Roman" panose="02020603050405020304" pitchFamily="16" charset="0"/>
                </a:rPr>
                <a:t>. Cambridge: Harvard University Press.</a:t>
              </a:r>
              <a:r>
                <a:rPr lang="zh-CN" altLang="en-US" sz="1050" dirty="0">
                  <a:latin typeface="Times New Roman" panose="02020603050405020304" pitchFamily="16" charset="0"/>
                  <a:ea typeface="Times New Roman" panose="02020603050405020304" pitchFamily="16" charset="0"/>
                  <a:cs typeface="Times New Roman" panose="02020603050405020304" pitchFamily="16" charset="0"/>
                </a:rPr>
                <a:t> </a:t>
              </a:r>
              <a:r>
                <a:rPr lang="en-US" altLang="zh-CN" sz="1050" dirty="0">
                  <a:latin typeface="Times New Roman" panose="02020603050405020304" pitchFamily="16" charset="0"/>
                  <a:ea typeface="Times New Roman" panose="02020603050405020304" pitchFamily="16" charset="0"/>
                  <a:cs typeface="Times New Roman" panose="02020603050405020304" pitchFamily="16" charset="0"/>
                </a:rPr>
                <a:t>1995</a:t>
              </a:r>
              <a:r>
                <a:rPr lang="en-US" sz="1050" dirty="0">
                  <a:latin typeface="Times New Roman" panose="02020603050405020304" pitchFamily="16" charset="0"/>
                  <a:ea typeface="Times New Roman" panose="02020603050405020304" pitchFamily="16" charset="0"/>
                  <a:cs typeface="Times New Roman" panose="02020603050405020304" pitchFamily="16" charset="0"/>
                </a:rPr>
                <a:t>. Cited by </a:t>
              </a:r>
              <a:r>
                <a:rPr lang="en-US" altLang="zh-CN" sz="1050" dirty="0">
                  <a:latin typeface="Times New Roman" panose="02020603050405020304" pitchFamily="16" charset="0"/>
                  <a:ea typeface="Times New Roman" panose="02020603050405020304" pitchFamily="16" charset="0"/>
                  <a:cs typeface="Times New Roman" panose="02020603050405020304" pitchFamily="16" charset="0"/>
                </a:rPr>
                <a:t>20207</a:t>
              </a:r>
              <a:r>
                <a:rPr lang="zh-CN" altLang="en-US" sz="1050" dirty="0">
                  <a:latin typeface="Times New Roman" panose="02020603050405020304" pitchFamily="16" charset="0"/>
                  <a:ea typeface="Times New Roman" panose="02020603050405020304" pitchFamily="16" charset="0"/>
                  <a:cs typeface="Times New Roman" panose="02020603050405020304" pitchFamily="16" charset="0"/>
                </a:rPr>
                <a:t> </a:t>
              </a:r>
              <a:r>
                <a:rPr lang="en-US" sz="1050" dirty="0">
                  <a:latin typeface="Times New Roman" panose="02020603050405020304" pitchFamily="16" charset="0"/>
                  <a:ea typeface="Times New Roman" panose="02020603050405020304" pitchFamily="16" charset="0"/>
                  <a:cs typeface="Times New Roman" panose="02020603050405020304" pitchFamily="16" charset="0"/>
                </a:rPr>
                <a:t>(as of May 2016) </a:t>
              </a:r>
              <a:endParaRPr lang="en-US" sz="1050" dirty="0">
                <a:latin typeface="Times New Roman" panose="02020603050405020304" pitchFamily="16" charset="0"/>
                <a:ea typeface="Times New Roman" panose="02020603050405020304" pitchFamily="16" charset="0"/>
                <a:cs typeface="Times New Roman" panose="02020603050405020304" pitchFamily="16" charset="0"/>
              </a:endParaRPr>
            </a:p>
          </p:txBody>
        </p:sp>
        <p:pic>
          <p:nvPicPr>
            <p:cNvPr id="11" name="Picture 67"/>
            <p:cNvPicPr>
              <a:picLocks noChangeAspect="1"/>
            </p:cNvPicPr>
            <p:nvPr/>
          </p:nvPicPr>
          <p:blipFill>
            <a:blip r:embed="rId4" cstate="email"/>
            <a:stretch>
              <a:fillRect/>
            </a:stretch>
          </p:blipFill>
          <p:spPr>
            <a:xfrm>
              <a:off x="5223340" y="3005905"/>
              <a:ext cx="2532128" cy="1245433"/>
            </a:xfrm>
            <a:prstGeom prst="rect">
              <a:avLst/>
            </a:prstGeom>
            <a:ln w="25400">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Times New Roman" panose="02020603050405020304" pitchFamily="16" charset="0"/>
                <a:cs typeface="Times New Roman" panose="02020603050405020304" pitchFamily="16" charset="0"/>
              </a:rPr>
              <a:t>社会学研究：观察与实验</a:t>
            </a:r>
            <a:endParaRPr lang="zh-CN" altLang="en-US" dirty="0"/>
          </a:p>
        </p:txBody>
      </p:sp>
      <p:sp>
        <p:nvSpPr>
          <p:cNvPr id="4" name="矩形 3"/>
          <p:cNvSpPr/>
          <p:nvPr/>
        </p:nvSpPr>
        <p:spPr>
          <a:xfrm>
            <a:off x="7331148" y="1002524"/>
            <a:ext cx="4860852" cy="3785652"/>
          </a:xfrm>
          <a:prstGeom prst="rect">
            <a:avLst/>
          </a:prstGeom>
        </p:spPr>
        <p:txBody>
          <a:bodyPr wrap="square">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迄今为止最大规模小世界验证：</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2011</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年，</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Facebook</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与意大利米兰大学公布了关于</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Facebook</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中用户之间六度分离验证的结果。</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2007</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年以来，</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Facebook</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上两个用户之间的平均距离仅为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4.74</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，任何两个用户之间间隔不超过</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度的概率</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99.6%</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。注意</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2011</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年</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月数据包括了</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Facebook</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上大约</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7.21</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亿活跃用户以及</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69</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亿朋友关系链接。</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矩形 4"/>
          <p:cNvSpPr/>
          <p:nvPr/>
        </p:nvSpPr>
        <p:spPr>
          <a:xfrm>
            <a:off x="1267045" y="5506670"/>
            <a:ext cx="8170333" cy="338554"/>
          </a:xfrm>
          <a:prstGeom prst="rect">
            <a:avLst/>
          </a:prstGeom>
        </p:spPr>
        <p:txBody>
          <a:bodyPr wrap="square">
            <a:spAutoFit/>
          </a:bodyPr>
          <a:lstStyle/>
          <a:p>
            <a:r>
              <a:rPr lang="en-US" altLang="zh-CN" sz="1600" dirty="0">
                <a:latin typeface="Times New Roman" panose="02020603050405020304" pitchFamily="16" charset="0"/>
                <a:cs typeface="Times New Roman" panose="02020603050405020304" pitchFamily="16" charset="0"/>
              </a:rPr>
              <a:t>Lars </a:t>
            </a:r>
            <a:r>
              <a:rPr lang="en-US" altLang="zh-CN" sz="1600" dirty="0" err="1">
                <a:latin typeface="Times New Roman" panose="02020603050405020304" pitchFamily="16" charset="0"/>
                <a:cs typeface="Times New Roman" panose="02020603050405020304" pitchFamily="16" charset="0"/>
              </a:rPr>
              <a:t>Backstrom</a:t>
            </a:r>
            <a:r>
              <a:rPr lang="en-US" altLang="zh-CN" sz="1600" dirty="0">
                <a:latin typeface="Times New Roman" panose="02020603050405020304" pitchFamily="16" charset="0"/>
                <a:cs typeface="Times New Roman" panose="02020603050405020304" pitchFamily="16" charset="0"/>
              </a:rPr>
              <a:t>, et. al., </a:t>
            </a:r>
            <a:r>
              <a:rPr lang="en-US" altLang="zh-CN" sz="1600" i="1" dirty="0">
                <a:latin typeface="Times New Roman" panose="02020603050405020304" pitchFamily="16" charset="0"/>
                <a:cs typeface="Times New Roman" panose="02020603050405020304" pitchFamily="16" charset="0"/>
              </a:rPr>
              <a:t>Four Degrees of Separation</a:t>
            </a:r>
            <a:r>
              <a:rPr lang="en-US" altLang="zh-CN" sz="1600" dirty="0">
                <a:latin typeface="Times New Roman" panose="02020603050405020304" pitchFamily="16" charset="0"/>
                <a:cs typeface="Times New Roman" panose="02020603050405020304" pitchFamily="16" charset="0"/>
              </a:rPr>
              <a:t>, http://arxiv.org/abs/1111.4570</a:t>
            </a:r>
            <a:endParaRPr lang="en-US" altLang="zh-CN" sz="1600" dirty="0">
              <a:latin typeface="Times New Roman" panose="02020603050405020304" pitchFamily="16" charset="0"/>
              <a:cs typeface="Times New Roman" panose="02020603050405020304" pitchFamily="16" charset="0"/>
            </a:endParaRPr>
          </a:p>
        </p:txBody>
      </p:sp>
      <p:graphicFrame>
        <p:nvGraphicFramePr>
          <p:cNvPr id="6" name="Group 53"/>
          <p:cNvGraphicFramePr>
            <a:graphicFrameLocks noGrp="1"/>
          </p:cNvGraphicFramePr>
          <p:nvPr/>
        </p:nvGraphicFramePr>
        <p:xfrm>
          <a:off x="394446" y="1012776"/>
          <a:ext cx="6793163" cy="3794740"/>
        </p:xfrm>
        <a:graphic>
          <a:graphicData uri="http://schemas.openxmlformats.org/drawingml/2006/table">
            <a:tbl>
              <a:tblPr/>
              <a:tblGrid>
                <a:gridCol w="1051421"/>
                <a:gridCol w="2235592"/>
                <a:gridCol w="3506150"/>
              </a:tblGrid>
              <a:tr h="6509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时间（年）</a:t>
                      </a:r>
                      <a:endPar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1430" marR="91430" marT="34285" marB="34285"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人　　物</a:t>
                      </a:r>
                      <a:endPar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1430" marR="9143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事　　件</a:t>
                      </a:r>
                      <a:endPar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1430" marR="91430" marT="34285" marB="3428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361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1793</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1959</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1967</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1973</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1998</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1999</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1430" marR="91430" marT="34285" marB="3428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err="1">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Eüler</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err="1">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Erdǒs</a:t>
                      </a:r>
                      <a:r>
                        <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和</a:t>
                      </a:r>
                      <a:r>
                        <a:rPr kumimoji="0" lang="en-US" altLang="zh-CN" sz="2400" b="0" i="0" u="none" strike="noStrike" cap="none" normalizeH="0" baseline="0" dirty="0" err="1">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Rényi</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err="1">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Milgram</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err="1">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Granovetter</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Watts</a:t>
                      </a:r>
                      <a:r>
                        <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和</a:t>
                      </a:r>
                      <a:r>
                        <a:rPr kumimoji="0" lang="en-US" altLang="zh-CN" sz="2400" b="0" i="0" u="none" strike="noStrike" cap="none" normalizeH="0" baseline="0" dirty="0" err="1">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Strogatz</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altLang="zh-CN" sz="2400" b="0" i="0" u="none" strike="noStrike" cap="none" normalizeH="0" baseline="0" dirty="0" err="1">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Barabási</a:t>
                      </a:r>
                      <a:r>
                        <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和</a:t>
                      </a:r>
                      <a:r>
                        <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Albert</a:t>
                      </a:r>
                      <a:endParaRPr kumimoji="0" lang="en-US" altLang="zh-CN"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1430" marR="9143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七桥问题</a:t>
                      </a:r>
                      <a:endPar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随机图理论</a:t>
                      </a:r>
                      <a:endPar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zh-CN" altLang="en-US" sz="2400" b="0" i="0" u="none" strike="noStrike" kern="1200" cap="none" normalizeH="0" baseline="0" dirty="0">
                          <a:ln>
                            <a:noFill/>
                          </a:ln>
                          <a:solidFill>
                            <a:srgbClr val="5E34F8"/>
                          </a:solidFill>
                          <a:effectLst/>
                          <a:latin typeface="Times New Roman" panose="02020603050405020304" pitchFamily="16" charset="0"/>
                          <a:ea typeface="黑体" panose="02010609060101010101" pitchFamily="49" charset="-122"/>
                          <a:cs typeface="Times New Roman" panose="02020603050405020304" pitchFamily="16" charset="0"/>
                        </a:rPr>
                        <a:t>小世界实验（六度空间）</a:t>
                      </a:r>
                      <a:endParaRPr kumimoji="0" lang="zh-CN" altLang="en-US" sz="2400" b="0" i="0" u="none" strike="noStrike" kern="1200" cap="none" normalizeH="0" baseline="0" dirty="0">
                        <a:ln>
                          <a:noFill/>
                        </a:ln>
                        <a:solidFill>
                          <a:srgbClr val="5E34F8"/>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弱连接的强度</a:t>
                      </a:r>
                      <a:endPar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zh-CN" altLang="en-US" sz="2400" b="0" i="0" u="none" strike="noStrike" cap="none" normalizeH="0" baseline="0" dirty="0">
                          <a:ln>
                            <a:noFill/>
                          </a:ln>
                          <a:solidFill>
                            <a:srgbClr val="5E34F8"/>
                          </a:solidFill>
                          <a:effectLst/>
                          <a:latin typeface="Times New Roman" panose="02020603050405020304" pitchFamily="16" charset="0"/>
                          <a:ea typeface="黑体" panose="02010609060101010101" pitchFamily="49" charset="-122"/>
                          <a:cs typeface="Times New Roman" panose="02020603050405020304" pitchFamily="16" charset="0"/>
                        </a:rPr>
                        <a:t>小世界模型</a:t>
                      </a:r>
                      <a:endParaRPr kumimoji="0" lang="en-US" altLang="zh-CN" sz="2400" b="0" i="0" u="none" strike="noStrike" cap="none" normalizeH="0" baseline="0" dirty="0">
                        <a:ln>
                          <a:noFill/>
                        </a:ln>
                        <a:solidFill>
                          <a:srgbClr val="5E34F8"/>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zh-CN" altLang="en-US" sz="2400" b="0" i="0" u="none" strike="noStrike" cap="none" normalizeH="0" baseline="0" dirty="0">
                          <a:ln>
                            <a:noFill/>
                          </a:ln>
                          <a:solidFill>
                            <a:srgbClr val="5E34F8"/>
                          </a:solidFill>
                          <a:effectLst/>
                          <a:latin typeface="Times New Roman" panose="02020603050405020304" pitchFamily="16" charset="0"/>
                          <a:ea typeface="黑体" panose="02010609060101010101" pitchFamily="49" charset="-122"/>
                          <a:cs typeface="Times New Roman" panose="02020603050405020304" pitchFamily="16" charset="0"/>
                        </a:rPr>
                        <a:t>无尺度网络</a:t>
                      </a:r>
                      <a:endParaRPr kumimoji="0" lang="zh-CN" altLang="en-US" sz="2400" b="0" i="0" u="none" strike="noStrike" cap="none" normalizeH="0" baseline="0" dirty="0">
                        <a:ln>
                          <a:noFill/>
                        </a:ln>
                        <a:solidFill>
                          <a:srgbClr val="5E34F8"/>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1430" marR="91430" marT="34285" marB="3428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下面对博弈研究分类不正确的是（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zh-CN" sz="1350" dirty="0"/>
              <a:t>合作博弈与非合作博弈</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静态博弈与动态博弈</a:t>
            </a:r>
            <a:endParaRPr lang="zh-CN" altLang="zh-CN" sz="1350" dirty="0"/>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完全信息博弈与不完全信息博弈</a:t>
            </a:r>
            <a:endParaRPr lang="zh-CN" altLang="zh-CN" sz="1350" dirty="0"/>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囚徒困境与纳什均衡</a:t>
            </a:r>
            <a:endParaRPr lang="zh-CN" altLang="zh-CN" sz="1350" dirty="0"/>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9CA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Times New Roman" panose="02020603050405020304" pitchFamily="16" charset="0"/>
                <a:cs typeface="Times New Roman" panose="02020603050405020304" pitchFamily="16" charset="0"/>
              </a:rPr>
              <a:t>三元空间大数据相互映照、彼此补充</a:t>
            </a:r>
            <a:endParaRPr lang="zh-CN" altLang="en-US" dirty="0"/>
          </a:p>
        </p:txBody>
      </p:sp>
      <p:grpSp>
        <p:nvGrpSpPr>
          <p:cNvPr id="36" name="组合 35"/>
          <p:cNvGrpSpPr/>
          <p:nvPr/>
        </p:nvGrpSpPr>
        <p:grpSpPr>
          <a:xfrm>
            <a:off x="662468" y="1020726"/>
            <a:ext cx="11192834" cy="5211115"/>
            <a:chOff x="662469" y="2430132"/>
            <a:chExt cx="8677274" cy="3826100"/>
          </a:xfrm>
        </p:grpSpPr>
        <p:pic>
          <p:nvPicPr>
            <p:cNvPr id="4" name="Picture 2"/>
            <p:cNvPicPr>
              <a:picLocks noChangeAspect="1" noChangeArrowheads="1"/>
            </p:cNvPicPr>
            <p:nvPr/>
          </p:nvPicPr>
          <p:blipFill>
            <a:blip r:embed="rId1" cstate="email"/>
            <a:srcRect/>
            <a:stretch>
              <a:fillRect/>
            </a:stretch>
          </p:blipFill>
          <p:spPr bwMode="auto">
            <a:xfrm>
              <a:off x="3218344" y="3032311"/>
              <a:ext cx="3273425" cy="282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2"/>
            <p:cNvSpPr txBox="1">
              <a:spLocks noChangeArrowheads="1"/>
            </p:cNvSpPr>
            <p:nvPr/>
          </p:nvSpPr>
          <p:spPr bwMode="auto">
            <a:xfrm>
              <a:off x="738668" y="5985061"/>
              <a:ext cx="8601075" cy="27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chemeClr val="accent2"/>
                </a:buClr>
                <a:buChar char="o"/>
                <a:defRPr sz="3000">
                  <a:solidFill>
                    <a:schemeClr val="tx1"/>
                  </a:solidFill>
                  <a:latin typeface="Verdana" panose="020B0604030504040204" pitchFamily="34" charset="0"/>
                  <a:ea typeface="黑体" panose="02010609060101010101" pitchFamily="49" charset="-122"/>
                </a:defRPr>
              </a:lvl1pPr>
              <a:lvl2pPr marL="742950" indent="-285750" algn="l" eaLnBrk="0" hangingPunct="0">
                <a:buClr>
                  <a:schemeClr val="accent2"/>
                </a:buClr>
                <a:buChar char="n"/>
                <a:defRPr sz="2800">
                  <a:solidFill>
                    <a:schemeClr val="tx1"/>
                  </a:solidFill>
                  <a:latin typeface="Verdana" panose="020B0604030504040204" pitchFamily="34" charset="0"/>
                  <a:ea typeface="黑体" panose="02010609060101010101" pitchFamily="49" charset="-122"/>
                </a:defRPr>
              </a:lvl2pPr>
              <a:lvl3pPr marL="1143000" indent="-228600" algn="l" eaLnBrk="0" hangingPunct="0">
                <a:buClr>
                  <a:schemeClr val="accent2"/>
                </a:buClr>
                <a:buChar char="o"/>
                <a:defRPr sz="2400">
                  <a:solidFill>
                    <a:schemeClr val="tx1"/>
                  </a:solidFill>
                  <a:latin typeface="Verdana" panose="020B0604030504040204" pitchFamily="34" charset="0"/>
                  <a:ea typeface="黑体" panose="02010609060101010101" pitchFamily="49" charset="-122"/>
                </a:defRPr>
              </a:lvl3pPr>
              <a:lvl4pPr marL="1600200" indent="-228600" algn="l" eaLnBrk="0" hangingPunct="0">
                <a:buClr>
                  <a:schemeClr val="accent2"/>
                </a:buClr>
                <a:buChar char="n"/>
                <a:defRPr sz="2000">
                  <a:solidFill>
                    <a:schemeClr val="tx1"/>
                  </a:solidFill>
                  <a:latin typeface="Verdana" panose="020B0604030504040204" pitchFamily="34" charset="0"/>
                  <a:ea typeface="黑体" panose="02010609060101010101" pitchFamily="49" charset="-122"/>
                </a:defRPr>
              </a:lvl4pPr>
              <a:lvl5pPr marL="2057400" indent="-228600" algn="l" eaLnBrk="0" hangingPunct="0">
                <a:spcBef>
                  <a:spcPct val="25000"/>
                </a:spcBef>
                <a:buClr>
                  <a:schemeClr val="accent2"/>
                </a:buClr>
                <a:buChar char="§"/>
                <a:defRPr sz="2000">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9pPr>
            </a:lstStyle>
            <a:p>
              <a:pPr algn="ctr" eaLnBrk="1" hangingPunct="1">
                <a:buClr>
                  <a:schemeClr val="bg2"/>
                </a:buClr>
                <a:buFont typeface="Wingdings" panose="05000000000000000000" pitchFamily="2" charset="2"/>
                <a:buNone/>
              </a:pPr>
              <a:r>
                <a:rPr lang="en-US" altLang="zh-CN" sz="1800" dirty="0">
                  <a:latin typeface="Times New Roman" panose="02020603050405020304" pitchFamily="16" charset="0"/>
                  <a:cs typeface="Times New Roman" panose="02020603050405020304" pitchFamily="16" charset="0"/>
                </a:rPr>
                <a:t>Tom M., Mitchell, Mining our Reality, </a:t>
              </a:r>
              <a:r>
                <a:rPr lang="en-US" altLang="zh-CN" sz="1800" i="1" dirty="0">
                  <a:solidFill>
                    <a:srgbClr val="FF0000"/>
                  </a:solidFill>
                  <a:latin typeface="Times New Roman" panose="02020603050405020304" pitchFamily="16" charset="0"/>
                  <a:cs typeface="Times New Roman" panose="02020603050405020304" pitchFamily="16" charset="0"/>
                </a:rPr>
                <a:t>Science</a:t>
              </a:r>
              <a:r>
                <a:rPr lang="en-US" altLang="zh-CN" sz="1800" dirty="0">
                  <a:latin typeface="Times New Roman" panose="02020603050405020304" pitchFamily="16" charset="0"/>
                  <a:cs typeface="Times New Roman" panose="02020603050405020304" pitchFamily="16" charset="0"/>
                </a:rPr>
                <a:t>, 326,2009,1644-1645</a:t>
              </a:r>
              <a:endParaRPr lang="zh-CN" altLang="en-US" sz="1800" dirty="0">
                <a:latin typeface="Times New Roman" panose="02020603050405020304" pitchFamily="16" charset="0"/>
                <a:cs typeface="Times New Roman" panose="02020603050405020304" pitchFamily="16" charset="0"/>
              </a:endParaRPr>
            </a:p>
          </p:txBody>
        </p:sp>
        <p:sp>
          <p:nvSpPr>
            <p:cNvPr id="6" name="TextBox 50"/>
            <p:cNvSpPr txBox="1"/>
            <p:nvPr/>
          </p:nvSpPr>
          <p:spPr>
            <a:xfrm>
              <a:off x="5055081" y="4396977"/>
              <a:ext cx="4284662" cy="1269980"/>
            </a:xfrm>
            <a:prstGeom prst="roundRect">
              <a:avLst>
                <a:gd name="adj" fmla="val 10488"/>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anchor="ctr" anchorCtr="1">
              <a:spAutoFit/>
            </a:bodyPr>
            <a:lstStyle/>
            <a:p>
              <a:pPr>
                <a:defRPr/>
              </a:pPr>
              <a:r>
                <a:rPr lang="en-US" altLang="zh-CN" dirty="0">
                  <a:latin typeface="Times New Roman" panose="02020603050405020304" pitchFamily="16" charset="0"/>
                  <a:ea typeface="黑体" panose="02010609060101010101" pitchFamily="49" charset="-122"/>
                  <a:cs typeface="Times New Roman" panose="02020603050405020304" pitchFamily="16" charset="0"/>
                </a:rPr>
                <a:t>….use computers to mine data…. machine learning algorithms have helped to analyze historical data, often revealing trends and patterns </a:t>
              </a:r>
              <a:r>
                <a:rPr lang="en-US" altLang="zh-CN" dirty="0">
                  <a:solidFill>
                    <a:srgbClr val="3333CC"/>
                  </a:solidFill>
                  <a:latin typeface="Times New Roman" panose="02020603050405020304" pitchFamily="16" charset="0"/>
                  <a:ea typeface="黑体" panose="02010609060101010101" pitchFamily="49" charset="-122"/>
                  <a:cs typeface="Times New Roman" panose="02020603050405020304" pitchFamily="16" charset="0"/>
                </a:rPr>
                <a:t>too subtle for humans to detect</a:t>
              </a:r>
              <a:r>
                <a:rPr lang="en-US" altLang="zh-CN"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7" name="直接连接符 54"/>
            <p:cNvCxnSpPr>
              <a:cxnSpLocks noChangeShapeType="1"/>
            </p:cNvCxnSpPr>
            <p:nvPr/>
          </p:nvCxnSpPr>
          <p:spPr bwMode="auto">
            <a:xfrm>
              <a:off x="4010506" y="4256274"/>
              <a:ext cx="1008062" cy="594122"/>
            </a:xfrm>
            <a:prstGeom prst="line">
              <a:avLst/>
            </a:prstGeom>
            <a:noFill/>
            <a:ln w="381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 name="圆角矩形 56"/>
            <p:cNvSpPr/>
            <p:nvPr/>
          </p:nvSpPr>
          <p:spPr bwMode="auto">
            <a:xfrm>
              <a:off x="4442308" y="2430132"/>
              <a:ext cx="4758794" cy="1638024"/>
            </a:xfrm>
            <a:prstGeom prst="roundRect">
              <a:avLst>
                <a:gd name="adj" fmla="val 10346"/>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nchorCtr="1"/>
            <a:lstStyle/>
            <a:p>
              <a:pPr algn="just">
                <a:defRPr/>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美国</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CMU</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Tom Mitchell</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教授在</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just">
                <a:defRPr/>
              </a:pPr>
              <a:r>
                <a:rPr lang="en-US" altLang="zh-CN"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《Science》</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发表名为“</a:t>
              </a:r>
              <a:r>
                <a:rPr lang="en-US" altLang="zh-CN" sz="2400" i="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Mining our </a:t>
              </a:r>
              <a:endParaRPr lang="en-US" altLang="zh-CN" sz="2400" i="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p>
              <a:pPr algn="just">
                <a:defRPr/>
              </a:pPr>
              <a:r>
                <a:rPr lang="en-US" altLang="zh-CN" sz="2400" i="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Reality</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”的文章指出：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从相互</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just">
                <a:defRPr/>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关联的网络海量数据中寻找“蛛丝</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gn="just">
                <a:defRPr/>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马迹”，更有利于理解现实世界</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9" name="组合 8"/>
            <p:cNvGrpSpPr/>
            <p:nvPr/>
          </p:nvGrpSpPr>
          <p:grpSpPr bwMode="auto">
            <a:xfrm>
              <a:off x="662469" y="3269246"/>
              <a:ext cx="2365375" cy="1824038"/>
              <a:chOff x="257099" y="3192425"/>
              <a:chExt cx="2365106" cy="2432819"/>
            </a:xfrm>
          </p:grpSpPr>
          <p:grpSp>
            <p:nvGrpSpPr>
              <p:cNvPr id="10" name="组合 44"/>
              <p:cNvGrpSpPr/>
              <p:nvPr/>
            </p:nvGrpSpPr>
            <p:grpSpPr bwMode="auto">
              <a:xfrm>
                <a:off x="257099" y="3192425"/>
                <a:ext cx="1110545" cy="1136675"/>
                <a:chOff x="647569" y="1556792"/>
                <a:chExt cx="1110545" cy="1136675"/>
              </a:xfrm>
            </p:grpSpPr>
            <p:grpSp>
              <p:nvGrpSpPr>
                <p:cNvPr id="30" name="组合 45"/>
                <p:cNvGrpSpPr/>
                <p:nvPr/>
              </p:nvGrpSpPr>
              <p:grpSpPr bwMode="auto">
                <a:xfrm>
                  <a:off x="647569" y="1556792"/>
                  <a:ext cx="1110545" cy="1136675"/>
                  <a:chOff x="6058412" y="1952126"/>
                  <a:chExt cx="650622" cy="1136675"/>
                </a:xfrm>
              </p:grpSpPr>
              <p:sp>
                <p:nvSpPr>
                  <p:cNvPr id="32" name="TextBox 47"/>
                  <p:cNvSpPr txBox="1"/>
                  <p:nvPr/>
                </p:nvSpPr>
                <p:spPr>
                  <a:xfrm>
                    <a:off x="6058412" y="1952126"/>
                    <a:ext cx="650961" cy="1137009"/>
                  </a:xfrm>
                  <a:prstGeom prst="rect">
                    <a:avLst/>
                  </a:prstGeom>
                </p:spPr>
                <p:style>
                  <a:lnRef idx="2">
                    <a:schemeClr val="dk1"/>
                  </a:lnRef>
                  <a:fillRef idx="1">
                    <a:schemeClr val="lt1"/>
                  </a:fillRef>
                  <a:effectRef idx="0">
                    <a:schemeClr val="dk1"/>
                  </a:effectRef>
                  <a:fontRef idx="minor">
                    <a:schemeClr val="dk1"/>
                  </a:fontRef>
                </p:style>
                <p:txBody>
                  <a:bodyPr/>
                  <a:lstStyle/>
                  <a:p>
                    <a:pPr>
                      <a:defRPr/>
                    </a:pPr>
                    <a:r>
                      <a:rPr lang="zh-CN" altLang="en-US" dirty="0">
                        <a:latin typeface="Times New Roman" panose="02020603050405020304" pitchFamily="16" charset="0"/>
                        <a:ea typeface="黑体" panose="02010609060101010101" pitchFamily="49" charset="-122"/>
                        <a:cs typeface="Times New Roman" panose="02020603050405020304" pitchFamily="16" charset="0"/>
                      </a:rPr>
                      <a:t>图像</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33" name="Picture 9"/>
                  <p:cNvPicPr>
                    <a:picLocks noChangeAspect="1" noChangeArrowheads="1"/>
                  </p:cNvPicPr>
                  <p:nvPr/>
                </p:nvPicPr>
                <p:blipFill rotWithShape="1">
                  <a:blip r:embed="rId2" cstate="email"/>
                  <a:srcRect l="5384" t="10466" b="1"/>
                  <a:stretch>
                    <a:fillRect/>
                  </a:stretch>
                </p:blipFill>
                <p:spPr bwMode="auto">
                  <a:xfrm>
                    <a:off x="6105839" y="2719130"/>
                    <a:ext cx="582145" cy="236613"/>
                  </a:xfrm>
                  <a:prstGeom prst="rect">
                    <a:avLst/>
                  </a:prstGeom>
                  <a:ln>
                    <a:noFill/>
                  </a:ln>
                  <a:effectLst/>
                </p:spPr>
                <p:style>
                  <a:lnRef idx="1">
                    <a:schemeClr val="accent1"/>
                  </a:lnRef>
                  <a:fillRef idx="2">
                    <a:schemeClr val="accent1"/>
                  </a:fillRef>
                  <a:effectRef idx="1">
                    <a:schemeClr val="accent1"/>
                  </a:effectRef>
                  <a:fontRef idx="minor">
                    <a:schemeClr val="dk1"/>
                  </a:fontRef>
                </p:style>
              </p:pic>
            </p:grpSp>
            <p:pic>
              <p:nvPicPr>
                <p:cNvPr id="31" name="Picture 13"/>
                <p:cNvPicPr>
                  <a:picLocks noChangeAspect="1" noChangeArrowheads="1"/>
                </p:cNvPicPr>
                <p:nvPr/>
              </p:nvPicPr>
              <p:blipFill>
                <a:blip r:embed="rId3" cstate="email"/>
                <a:srcRect/>
                <a:stretch>
                  <a:fillRect/>
                </a:stretch>
              </p:blipFill>
              <p:spPr bwMode="auto">
                <a:xfrm>
                  <a:off x="729225" y="1901491"/>
                  <a:ext cx="936104" cy="362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5"/>
              <p:cNvGrpSpPr/>
              <p:nvPr/>
            </p:nvGrpSpPr>
            <p:grpSpPr bwMode="auto">
              <a:xfrm>
                <a:off x="1511660" y="3192425"/>
                <a:ext cx="1110545" cy="1136675"/>
                <a:chOff x="1589247" y="2096852"/>
                <a:chExt cx="1110545" cy="1136675"/>
              </a:xfrm>
            </p:grpSpPr>
            <p:sp>
              <p:nvSpPr>
                <p:cNvPr id="27" name="TextBox 72"/>
                <p:cNvSpPr txBox="1"/>
                <p:nvPr/>
              </p:nvSpPr>
              <p:spPr>
                <a:xfrm>
                  <a:off x="1588668" y="2096852"/>
                  <a:ext cx="1111124" cy="1137009"/>
                </a:xfrm>
                <a:prstGeom prst="rect">
                  <a:avLst/>
                </a:prstGeom>
              </p:spPr>
              <p:style>
                <a:lnRef idx="2">
                  <a:schemeClr val="dk1"/>
                </a:lnRef>
                <a:fillRef idx="1">
                  <a:schemeClr val="lt1"/>
                </a:fillRef>
                <a:effectRef idx="0">
                  <a:schemeClr val="dk1"/>
                </a:effectRef>
                <a:fontRef idx="minor">
                  <a:schemeClr val="dk1"/>
                </a:fontRef>
              </p:style>
              <p:txBody>
                <a:bodyPr/>
                <a:lstStyle/>
                <a:p>
                  <a:pPr>
                    <a:defRPr/>
                  </a:pPr>
                  <a:r>
                    <a:rPr lang="zh-CN" altLang="en-US" dirty="0">
                      <a:latin typeface="Times New Roman" panose="02020603050405020304" pitchFamily="16" charset="0"/>
                      <a:ea typeface="黑体" panose="02010609060101010101" pitchFamily="49" charset="-122"/>
                      <a:cs typeface="Times New Roman" panose="02020603050405020304" pitchFamily="16" charset="0"/>
                    </a:rPr>
                    <a:t>视频</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28" name="Picture 18" descr="http://farm4.static.flickr.com/3323/3606295240_51f643dd5d.jpg"/>
                <p:cNvPicPr>
                  <a:picLocks noChangeAspect="1" noChangeArrowheads="1"/>
                </p:cNvPicPr>
                <p:nvPr/>
              </p:nvPicPr>
              <p:blipFill>
                <a:blip r:embed="rId4" cstate="email"/>
                <a:srcRect/>
                <a:stretch>
                  <a:fillRect/>
                </a:stretch>
              </p:blipFill>
              <p:spPr bwMode="auto">
                <a:xfrm>
                  <a:off x="1691844" y="2876560"/>
                  <a:ext cx="925407" cy="265197"/>
                </a:xfrm>
                <a:prstGeom prst="rect">
                  <a:avLst/>
                </a:prstGeom>
                <a:ln>
                  <a:noFill/>
                </a:ln>
                <a:effectLst/>
              </p:spPr>
              <p:style>
                <a:lnRef idx="1">
                  <a:schemeClr val="accent1"/>
                </a:lnRef>
                <a:fillRef idx="2">
                  <a:schemeClr val="accent1"/>
                </a:fillRef>
                <a:effectRef idx="1">
                  <a:schemeClr val="accent1"/>
                </a:effectRef>
                <a:fontRef idx="minor">
                  <a:schemeClr val="dk1"/>
                </a:fontRef>
              </p:style>
            </p:pic>
            <p:pic>
              <p:nvPicPr>
                <p:cNvPr id="29" name="Picture 12"/>
                <p:cNvPicPr>
                  <a:picLocks noChangeAspect="1" noChangeArrowheads="1"/>
                </p:cNvPicPr>
                <p:nvPr/>
              </p:nvPicPr>
              <p:blipFill>
                <a:blip r:embed="rId5" cstate="email"/>
                <a:srcRect/>
                <a:stretch>
                  <a:fillRect/>
                </a:stretch>
              </p:blipFill>
              <p:spPr bwMode="auto">
                <a:xfrm>
                  <a:off x="1758756" y="2514228"/>
                  <a:ext cx="7715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7"/>
              <p:cNvGrpSpPr/>
              <p:nvPr/>
            </p:nvGrpSpPr>
            <p:grpSpPr bwMode="auto">
              <a:xfrm>
                <a:off x="257099" y="4649924"/>
                <a:ext cx="1110545" cy="975320"/>
                <a:chOff x="88319" y="5532685"/>
                <a:chExt cx="1110545" cy="975320"/>
              </a:xfrm>
            </p:grpSpPr>
            <p:sp>
              <p:nvSpPr>
                <p:cNvPr id="24" name="TextBox 76"/>
                <p:cNvSpPr txBox="1"/>
                <p:nvPr/>
              </p:nvSpPr>
              <p:spPr>
                <a:xfrm>
                  <a:off x="88319" y="5532972"/>
                  <a:ext cx="1111124" cy="975033"/>
                </a:xfrm>
                <a:prstGeom prst="rect">
                  <a:avLst/>
                </a:prstGeom>
              </p:spPr>
              <p:style>
                <a:lnRef idx="2">
                  <a:schemeClr val="dk1"/>
                </a:lnRef>
                <a:fillRef idx="1">
                  <a:schemeClr val="lt1"/>
                </a:fillRef>
                <a:effectRef idx="0">
                  <a:schemeClr val="dk1"/>
                </a:effectRef>
                <a:fontRef idx="minor">
                  <a:schemeClr val="dk1"/>
                </a:fontRef>
              </p:style>
              <p:txBody>
                <a:bodyPr anchor="b" anchorCtr="1"/>
                <a:lstStyle/>
                <a:p>
                  <a:pPr>
                    <a:defRPr/>
                  </a:pPr>
                  <a:r>
                    <a:rPr lang="zh-CN" altLang="en-US" dirty="0">
                      <a:latin typeface="Times New Roman" panose="02020603050405020304" pitchFamily="16" charset="0"/>
                      <a:ea typeface="黑体" panose="02010609060101010101" pitchFamily="49" charset="-122"/>
                      <a:cs typeface="Times New Roman" panose="02020603050405020304" pitchFamily="16" charset="0"/>
                    </a:rPr>
                    <a:t>文本</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25" name="Picture 22"/>
                <p:cNvPicPr>
                  <a:picLocks noChangeAspect="1" noChangeArrowheads="1"/>
                </p:cNvPicPr>
                <p:nvPr/>
              </p:nvPicPr>
              <p:blipFill>
                <a:blip r:embed="rId6" cstate="email"/>
                <a:srcRect/>
                <a:stretch>
                  <a:fillRect/>
                </a:stretch>
              </p:blipFill>
              <p:spPr bwMode="auto">
                <a:xfrm>
                  <a:off x="165257" y="5854616"/>
                  <a:ext cx="950359" cy="18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noChangeArrowheads="1"/>
                </p:cNvPicPr>
                <p:nvPr/>
              </p:nvPicPr>
              <p:blipFill>
                <a:blip r:embed="rId7" cstate="email"/>
                <a:srcRect/>
                <a:stretch>
                  <a:fillRect/>
                </a:stretch>
              </p:blipFill>
              <p:spPr bwMode="auto">
                <a:xfrm>
                  <a:off x="188794" y="5571901"/>
                  <a:ext cx="936104" cy="30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6"/>
              <p:cNvGrpSpPr/>
              <p:nvPr/>
            </p:nvGrpSpPr>
            <p:grpSpPr bwMode="auto">
              <a:xfrm>
                <a:off x="1511660" y="4634471"/>
                <a:ext cx="1110545" cy="972108"/>
                <a:chOff x="1619672" y="5517232"/>
                <a:chExt cx="1110545" cy="972108"/>
              </a:xfrm>
            </p:grpSpPr>
            <p:sp>
              <p:nvSpPr>
                <p:cNvPr id="21" name="TextBox 79"/>
                <p:cNvSpPr txBox="1"/>
                <p:nvPr/>
              </p:nvSpPr>
              <p:spPr>
                <a:xfrm>
                  <a:off x="1619093" y="5517092"/>
                  <a:ext cx="1111124" cy="971857"/>
                </a:xfrm>
                <a:prstGeom prst="rect">
                  <a:avLst/>
                </a:prstGeom>
              </p:spPr>
              <p:style>
                <a:lnRef idx="2">
                  <a:schemeClr val="dk1"/>
                </a:lnRef>
                <a:fillRef idx="1">
                  <a:schemeClr val="lt1"/>
                </a:fillRef>
                <a:effectRef idx="0">
                  <a:schemeClr val="dk1"/>
                </a:effectRef>
                <a:fontRef idx="minor">
                  <a:schemeClr val="dk1"/>
                </a:fontRef>
              </p:style>
              <p:txBody>
                <a:bodyPr anchor="b" anchorCtr="1"/>
                <a:lstStyle/>
                <a:p>
                  <a:pPr>
                    <a:defRPr/>
                  </a:pPr>
                  <a:r>
                    <a:rPr lang="zh-CN" altLang="en-US" dirty="0">
                      <a:latin typeface="Times New Roman" panose="02020603050405020304" pitchFamily="16" charset="0"/>
                      <a:ea typeface="黑体" panose="02010609060101010101" pitchFamily="49" charset="-122"/>
                      <a:cs typeface="Times New Roman" panose="02020603050405020304" pitchFamily="16" charset="0"/>
                    </a:rPr>
                    <a:t>网站</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22" name="图片 21" descr="facebook.jpg"/>
                <p:cNvPicPr>
                  <a:picLocks noChangeAspect="1"/>
                </p:cNvPicPr>
                <p:nvPr/>
              </p:nvPicPr>
              <p:blipFill>
                <a:blip r:embed="rId8" cstate="email"/>
                <a:srcRect/>
                <a:stretch>
                  <a:fillRect/>
                </a:stretch>
              </p:blipFill>
              <p:spPr bwMode="auto">
                <a:xfrm>
                  <a:off x="1695284" y="5571084"/>
                  <a:ext cx="968265" cy="298544"/>
                </a:xfrm>
                <a:prstGeom prst="rect">
                  <a:avLst/>
                </a:prstGeom>
                <a:ln>
                  <a:noFill/>
                </a:ln>
                <a:effectLst/>
              </p:spPr>
              <p:style>
                <a:lnRef idx="1">
                  <a:schemeClr val="accent1"/>
                </a:lnRef>
                <a:fillRef idx="2">
                  <a:schemeClr val="accent1"/>
                </a:fillRef>
                <a:effectRef idx="1">
                  <a:schemeClr val="accent1"/>
                </a:effectRef>
                <a:fontRef idx="minor">
                  <a:schemeClr val="dk1"/>
                </a:fontRef>
              </p:style>
            </p:pic>
            <p:pic>
              <p:nvPicPr>
                <p:cNvPr id="23" name="Picture 14"/>
                <p:cNvPicPr>
                  <a:picLocks noChangeAspect="1" noChangeArrowheads="1"/>
                </p:cNvPicPr>
                <p:nvPr/>
              </p:nvPicPr>
              <p:blipFill>
                <a:blip r:embed="rId9" cstate="email"/>
                <a:srcRect/>
                <a:stretch>
                  <a:fillRect/>
                </a:stretch>
              </p:blipFill>
              <p:spPr bwMode="auto">
                <a:xfrm>
                  <a:off x="1691679" y="5919665"/>
                  <a:ext cx="947243" cy="25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组合 13"/>
              <p:cNvGrpSpPr/>
              <p:nvPr/>
            </p:nvGrpSpPr>
            <p:grpSpPr>
              <a:xfrm rot="2081825">
                <a:off x="725663" y="3809412"/>
                <a:ext cx="1398065" cy="1398220"/>
                <a:chOff x="1902907" y="1201014"/>
                <a:chExt cx="5384222" cy="5355008"/>
              </a:xfrm>
              <a:solidFill>
                <a:schemeClr val="accent2"/>
              </a:solidFill>
            </p:grpSpPr>
            <p:sp>
              <p:nvSpPr>
                <p:cNvPr id="15" name="环形箭头 58"/>
                <p:cNvSpPr/>
                <p:nvPr/>
              </p:nvSpPr>
              <p:spPr>
                <a:xfrm>
                  <a:off x="2066735" y="1201014"/>
                  <a:ext cx="5165673" cy="5165673"/>
                </a:xfrm>
                <a:prstGeom prst="circularArrow">
                  <a:avLst>
                    <a:gd name="adj1" fmla="val 5085"/>
                    <a:gd name="adj2" fmla="val 327528"/>
                    <a:gd name="adj3" fmla="val 19472472"/>
                    <a:gd name="adj4" fmla="val 16200251"/>
                    <a:gd name="adj5" fmla="val 5932"/>
                  </a:avLst>
                </a:prstGeom>
                <a:grpFill/>
              </p:spPr>
              <p:style>
                <a:lnRef idx="1">
                  <a:schemeClr val="accent6"/>
                </a:lnRef>
                <a:fillRef idx="2">
                  <a:schemeClr val="accent6"/>
                </a:fillRef>
                <a:effectRef idx="1">
                  <a:schemeClr val="accent6"/>
                </a:effectRef>
                <a:fontRef idx="minor">
                  <a:schemeClr val="dk1"/>
                </a:fontRef>
              </p:style>
            </p:sp>
            <p:sp>
              <p:nvSpPr>
                <p:cNvPr id="16" name="环形箭头 59"/>
                <p:cNvSpPr/>
                <p:nvPr/>
              </p:nvSpPr>
              <p:spPr>
                <a:xfrm>
                  <a:off x="2121456" y="1295682"/>
                  <a:ext cx="5165673" cy="5165673"/>
                </a:xfrm>
                <a:prstGeom prst="circularArrow">
                  <a:avLst>
                    <a:gd name="adj1" fmla="val 5085"/>
                    <a:gd name="adj2" fmla="val 327528"/>
                    <a:gd name="adj3" fmla="val 1472472"/>
                    <a:gd name="adj4" fmla="val 19800000"/>
                    <a:gd name="adj5" fmla="val 5932"/>
                  </a:avLst>
                </a:prstGeom>
                <a:grpFill/>
              </p:spPr>
              <p:style>
                <a:lnRef idx="1">
                  <a:schemeClr val="accent6"/>
                </a:lnRef>
                <a:fillRef idx="2">
                  <a:schemeClr val="accent6"/>
                </a:fillRef>
                <a:effectRef idx="1">
                  <a:schemeClr val="accent6"/>
                </a:effectRef>
                <a:fontRef idx="minor">
                  <a:schemeClr val="dk1"/>
                </a:fontRef>
              </p:style>
            </p:sp>
            <p:sp>
              <p:nvSpPr>
                <p:cNvPr id="17" name="环形箭头 60"/>
                <p:cNvSpPr/>
                <p:nvPr/>
              </p:nvSpPr>
              <p:spPr>
                <a:xfrm>
                  <a:off x="2066735" y="1390349"/>
                  <a:ext cx="5165673" cy="5165673"/>
                </a:xfrm>
                <a:prstGeom prst="circularArrow">
                  <a:avLst>
                    <a:gd name="adj1" fmla="val 5085"/>
                    <a:gd name="adj2" fmla="val 327528"/>
                    <a:gd name="adj3" fmla="val 5072221"/>
                    <a:gd name="adj4" fmla="val 1800000"/>
                    <a:gd name="adj5" fmla="val 5932"/>
                  </a:avLst>
                </a:prstGeom>
                <a:grpFill/>
              </p:spPr>
              <p:style>
                <a:lnRef idx="1">
                  <a:schemeClr val="accent6"/>
                </a:lnRef>
                <a:fillRef idx="2">
                  <a:schemeClr val="accent6"/>
                </a:fillRef>
                <a:effectRef idx="1">
                  <a:schemeClr val="accent6"/>
                </a:effectRef>
                <a:fontRef idx="minor">
                  <a:schemeClr val="dk1"/>
                </a:fontRef>
              </p:style>
            </p:sp>
            <p:sp>
              <p:nvSpPr>
                <p:cNvPr id="18" name="环形箭头 61"/>
                <p:cNvSpPr/>
                <p:nvPr/>
              </p:nvSpPr>
              <p:spPr>
                <a:xfrm>
                  <a:off x="1957628" y="1390349"/>
                  <a:ext cx="5165673" cy="5165673"/>
                </a:xfrm>
                <a:prstGeom prst="circularArrow">
                  <a:avLst>
                    <a:gd name="adj1" fmla="val 5085"/>
                    <a:gd name="adj2" fmla="val 327528"/>
                    <a:gd name="adj3" fmla="val 8672472"/>
                    <a:gd name="adj4" fmla="val 5400251"/>
                    <a:gd name="adj5" fmla="val 5932"/>
                  </a:avLst>
                </a:prstGeom>
                <a:grpFill/>
              </p:spPr>
              <p:style>
                <a:lnRef idx="1">
                  <a:schemeClr val="accent6"/>
                </a:lnRef>
                <a:fillRef idx="2">
                  <a:schemeClr val="accent6"/>
                </a:fillRef>
                <a:effectRef idx="1">
                  <a:schemeClr val="accent6"/>
                </a:effectRef>
                <a:fontRef idx="minor">
                  <a:schemeClr val="dk1"/>
                </a:fontRef>
              </p:style>
            </p:sp>
            <p:sp>
              <p:nvSpPr>
                <p:cNvPr id="19" name="环形箭头 62"/>
                <p:cNvSpPr/>
                <p:nvPr/>
              </p:nvSpPr>
              <p:spPr>
                <a:xfrm>
                  <a:off x="1902907" y="1295682"/>
                  <a:ext cx="5165673" cy="5165673"/>
                </a:xfrm>
                <a:prstGeom prst="circularArrow">
                  <a:avLst>
                    <a:gd name="adj1" fmla="val 5085"/>
                    <a:gd name="adj2" fmla="val 327528"/>
                    <a:gd name="adj3" fmla="val 12272472"/>
                    <a:gd name="adj4" fmla="val 9000000"/>
                    <a:gd name="adj5" fmla="val 5932"/>
                  </a:avLst>
                </a:prstGeom>
                <a:grpFill/>
              </p:spPr>
              <p:style>
                <a:lnRef idx="1">
                  <a:schemeClr val="accent6"/>
                </a:lnRef>
                <a:fillRef idx="2">
                  <a:schemeClr val="accent6"/>
                </a:fillRef>
                <a:effectRef idx="1">
                  <a:schemeClr val="accent6"/>
                </a:effectRef>
                <a:fontRef idx="minor">
                  <a:schemeClr val="dk1"/>
                </a:fontRef>
              </p:style>
            </p:sp>
            <p:sp>
              <p:nvSpPr>
                <p:cNvPr id="20" name="环形箭头 63"/>
                <p:cNvSpPr/>
                <p:nvPr/>
              </p:nvSpPr>
              <p:spPr>
                <a:xfrm>
                  <a:off x="1957628" y="1201014"/>
                  <a:ext cx="5165673" cy="5165673"/>
                </a:xfrm>
                <a:prstGeom prst="circularArrow">
                  <a:avLst>
                    <a:gd name="adj1" fmla="val 5085"/>
                    <a:gd name="adj2" fmla="val 327528"/>
                    <a:gd name="adj3" fmla="val 15872221"/>
                    <a:gd name="adj4" fmla="val 12600000"/>
                    <a:gd name="adj5" fmla="val 5932"/>
                  </a:avLst>
                </a:prstGeom>
                <a:grpFill/>
              </p:spPr>
              <p:style>
                <a:lnRef idx="1">
                  <a:schemeClr val="accent6"/>
                </a:lnRef>
                <a:fillRef idx="2">
                  <a:schemeClr val="accent6"/>
                </a:fillRef>
                <a:effectRef idx="1">
                  <a:schemeClr val="accent6"/>
                </a:effectRef>
                <a:fontRef idx="minor">
                  <a:schemeClr val="dk1"/>
                </a:fontRef>
              </p:style>
            </p:sp>
          </p:grpSp>
        </p:grpSp>
      </p:grpSp>
      <p:sp>
        <p:nvSpPr>
          <p:cNvPr id="35" name="文本框 34"/>
          <p:cNvSpPr txBox="1"/>
          <p:nvPr/>
        </p:nvSpPr>
        <p:spPr>
          <a:xfrm>
            <a:off x="662469" y="878993"/>
            <a:ext cx="6103088" cy="58477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latin typeface="黑体" panose="02010609060101010101" pitchFamily="49" charset="-122"/>
                <a:ea typeface="黑体" panose="02010609060101010101" pitchFamily="49" charset="-122"/>
                <a:cs typeface="Times New Roman" panose="02020603050405020304" pitchFamily="16" charset="0"/>
              </a:rPr>
              <a:t>计算社会的数据基础</a:t>
            </a:r>
            <a:endParaRPr lang="zh-CN" altLang="en-US" sz="3200" b="1" dirty="0">
              <a:latin typeface="黑体" panose="02010609060101010101" pitchFamily="49" charset="-122"/>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Times New Roman" panose="02020603050405020304" pitchFamily="16" charset="0"/>
                <a:cs typeface="Times New Roman" panose="02020603050405020304" pitchFamily="16" charset="0"/>
              </a:rPr>
              <a:t>可计算社会学</a:t>
            </a:r>
            <a:endParaRPr lang="zh-CN" altLang="en-US" dirty="0"/>
          </a:p>
        </p:txBody>
      </p:sp>
      <p:sp>
        <p:nvSpPr>
          <p:cNvPr id="5" name="文本框 4"/>
          <p:cNvSpPr txBox="1"/>
          <p:nvPr/>
        </p:nvSpPr>
        <p:spPr>
          <a:xfrm>
            <a:off x="279484" y="719280"/>
            <a:ext cx="9643731" cy="58477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latin typeface="黑体" panose="02010609060101010101" pitchFamily="49" charset="-122"/>
                <a:ea typeface="黑体" panose="02010609060101010101" pitchFamily="49" charset="-122"/>
                <a:cs typeface="Times New Roman" panose="02020603050405020304" pitchFamily="16" charset="0"/>
              </a:rPr>
              <a:t>应用计算模型和方法来理解和预测现实世界</a:t>
            </a:r>
            <a:endParaRPr lang="zh-CN" altLang="en-US" sz="3200" b="1" dirty="0">
              <a:latin typeface="黑体" panose="02010609060101010101" pitchFamily="49" charset="-122"/>
              <a:ea typeface="黑体" panose="02010609060101010101" pitchFamily="49" charset="-122"/>
            </a:endParaRPr>
          </a:p>
        </p:txBody>
      </p:sp>
      <p:grpSp>
        <p:nvGrpSpPr>
          <p:cNvPr id="14" name="组合 13"/>
          <p:cNvGrpSpPr/>
          <p:nvPr/>
        </p:nvGrpSpPr>
        <p:grpSpPr>
          <a:xfrm>
            <a:off x="671476" y="1304055"/>
            <a:ext cx="10194998" cy="5510702"/>
            <a:chOff x="671477" y="1997273"/>
            <a:chExt cx="8856662" cy="3729753"/>
          </a:xfrm>
        </p:grpSpPr>
        <p:pic>
          <p:nvPicPr>
            <p:cNvPr id="6" name="Picture 2"/>
            <p:cNvPicPr>
              <a:picLocks noChangeAspect="1" noChangeArrowheads="1"/>
            </p:cNvPicPr>
            <p:nvPr/>
          </p:nvPicPr>
          <p:blipFill>
            <a:blip r:embed="rId1" cstate="email"/>
            <a:srcRect r="35226" b="26831"/>
            <a:stretch>
              <a:fillRect/>
            </a:stretch>
          </p:blipFill>
          <p:spPr bwMode="auto">
            <a:xfrm>
              <a:off x="995326" y="1997273"/>
              <a:ext cx="1544638"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cstate="email"/>
            <a:srcRect/>
            <a:stretch>
              <a:fillRect/>
            </a:stretch>
          </p:blipFill>
          <p:spPr bwMode="auto">
            <a:xfrm>
              <a:off x="3298789" y="2015133"/>
              <a:ext cx="4354512" cy="282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cstate="email"/>
            <a:srcRect/>
            <a:stretch>
              <a:fillRect/>
            </a:stretch>
          </p:blipFill>
          <p:spPr bwMode="auto">
            <a:xfrm>
              <a:off x="3298789" y="2015133"/>
              <a:ext cx="4354512" cy="282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2"/>
            <p:cNvSpPr txBox="1">
              <a:spLocks noChangeArrowheads="1"/>
            </p:cNvSpPr>
            <p:nvPr/>
          </p:nvSpPr>
          <p:spPr bwMode="auto">
            <a:xfrm>
              <a:off x="1708758" y="5111473"/>
              <a:ext cx="678656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buClr>
                  <a:schemeClr val="accent2"/>
                </a:buClr>
                <a:buChar char="o"/>
                <a:defRPr sz="3000">
                  <a:solidFill>
                    <a:schemeClr val="tx1"/>
                  </a:solidFill>
                  <a:latin typeface="Verdana" panose="020B0604030504040204" pitchFamily="34" charset="0"/>
                  <a:ea typeface="黑体" panose="02010609060101010101" pitchFamily="49" charset="-122"/>
                </a:defRPr>
              </a:lvl1pPr>
              <a:lvl2pPr marL="742950" indent="-285750" algn="l" eaLnBrk="0" hangingPunct="0">
                <a:buClr>
                  <a:schemeClr val="accent2"/>
                </a:buClr>
                <a:buChar char="n"/>
                <a:defRPr sz="2800">
                  <a:solidFill>
                    <a:schemeClr val="tx1"/>
                  </a:solidFill>
                  <a:latin typeface="Verdana" panose="020B0604030504040204" pitchFamily="34" charset="0"/>
                  <a:ea typeface="黑体" panose="02010609060101010101" pitchFamily="49" charset="-122"/>
                </a:defRPr>
              </a:lvl2pPr>
              <a:lvl3pPr marL="1143000" indent="-228600" algn="l" eaLnBrk="0" hangingPunct="0">
                <a:buClr>
                  <a:schemeClr val="accent2"/>
                </a:buClr>
                <a:buChar char="o"/>
                <a:defRPr sz="2400">
                  <a:solidFill>
                    <a:schemeClr val="tx1"/>
                  </a:solidFill>
                  <a:latin typeface="Verdana" panose="020B0604030504040204" pitchFamily="34" charset="0"/>
                  <a:ea typeface="黑体" panose="02010609060101010101" pitchFamily="49" charset="-122"/>
                </a:defRPr>
              </a:lvl3pPr>
              <a:lvl4pPr marL="1600200" indent="-228600" algn="l" eaLnBrk="0" hangingPunct="0">
                <a:buClr>
                  <a:schemeClr val="accent2"/>
                </a:buClr>
                <a:buChar char="n"/>
                <a:defRPr sz="2000">
                  <a:solidFill>
                    <a:schemeClr val="tx1"/>
                  </a:solidFill>
                  <a:latin typeface="Verdana" panose="020B0604030504040204" pitchFamily="34" charset="0"/>
                  <a:ea typeface="黑体" panose="02010609060101010101" pitchFamily="49" charset="-122"/>
                </a:defRPr>
              </a:lvl4pPr>
              <a:lvl5pPr marL="2057400" indent="-228600" algn="l" eaLnBrk="0" hangingPunct="0">
                <a:spcBef>
                  <a:spcPct val="25000"/>
                </a:spcBef>
                <a:buClr>
                  <a:schemeClr val="accent2"/>
                </a:buClr>
                <a:buChar char="§"/>
                <a:defRPr sz="2000">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9pPr>
            </a:lstStyle>
            <a:p>
              <a:pPr algn="ctr" eaLnBrk="1" hangingPunct="1">
                <a:buClr>
                  <a:schemeClr val="bg2"/>
                </a:buClr>
                <a:buFont typeface="Wingdings" panose="05000000000000000000" pitchFamily="2" charset="2"/>
                <a:buNone/>
              </a:pPr>
              <a:r>
                <a:rPr lang="en-US" altLang="zh-CN" sz="1600" dirty="0">
                  <a:latin typeface="Times New Roman" panose="02020603050405020304" pitchFamily="16" charset="0"/>
                  <a:cs typeface="Times New Roman" panose="02020603050405020304" pitchFamily="16" charset="0"/>
                </a:rPr>
                <a:t>David  </a:t>
              </a:r>
              <a:r>
                <a:rPr lang="en-US" altLang="zh-CN" sz="1600" dirty="0" err="1">
                  <a:latin typeface="Times New Roman" panose="02020603050405020304" pitchFamily="16" charset="0"/>
                  <a:cs typeface="Times New Roman" panose="02020603050405020304" pitchFamily="16" charset="0"/>
                </a:rPr>
                <a:t>Lazer</a:t>
              </a:r>
              <a:r>
                <a:rPr lang="en-US" altLang="zh-CN" sz="1600" dirty="0">
                  <a:latin typeface="Times New Roman" panose="02020603050405020304" pitchFamily="16" charset="0"/>
                  <a:cs typeface="Times New Roman" panose="02020603050405020304" pitchFamily="16" charset="0"/>
                </a:rPr>
                <a:t>, </a:t>
              </a:r>
              <a:r>
                <a:rPr lang="en-US" altLang="zh-CN" sz="1600" i="1" dirty="0">
                  <a:latin typeface="Times New Roman" panose="02020603050405020304" pitchFamily="16" charset="0"/>
                  <a:cs typeface="Times New Roman" panose="02020603050405020304" pitchFamily="16" charset="0"/>
                </a:rPr>
                <a:t>et. al., </a:t>
              </a:r>
              <a:r>
                <a:rPr lang="en-US" altLang="zh-CN" sz="1800" dirty="0">
                  <a:solidFill>
                    <a:srgbClr val="3333CC"/>
                  </a:solidFill>
                  <a:latin typeface="Times New Roman" panose="02020603050405020304" pitchFamily="16" charset="0"/>
                  <a:ea typeface="+mn-ea"/>
                  <a:cs typeface="Times New Roman" panose="02020603050405020304" pitchFamily="16" charset="0"/>
                </a:rPr>
                <a:t>Computational Social Science</a:t>
              </a:r>
              <a:r>
                <a:rPr lang="en-US" altLang="zh-CN" sz="1600" dirty="0">
                  <a:latin typeface="Times New Roman" panose="02020603050405020304" pitchFamily="16" charset="0"/>
                  <a:cs typeface="Times New Roman" panose="02020603050405020304" pitchFamily="16" charset="0"/>
                </a:rPr>
                <a:t>, </a:t>
              </a:r>
              <a:r>
                <a:rPr lang="en-US" altLang="zh-CN" sz="1600" i="1" dirty="0">
                  <a:solidFill>
                    <a:srgbClr val="FF0000"/>
                  </a:solidFill>
                  <a:latin typeface="Times New Roman" panose="02020603050405020304" pitchFamily="16" charset="0"/>
                  <a:cs typeface="Times New Roman" panose="02020603050405020304" pitchFamily="16" charset="0"/>
                </a:rPr>
                <a:t>Science</a:t>
              </a:r>
              <a:r>
                <a:rPr lang="en-US" altLang="zh-CN" sz="1600" i="1" dirty="0">
                  <a:latin typeface="Times New Roman" panose="02020603050405020304" pitchFamily="16" charset="0"/>
                  <a:cs typeface="Times New Roman" panose="02020603050405020304" pitchFamily="16" charset="0"/>
                </a:rPr>
                <a:t>,</a:t>
              </a:r>
              <a:r>
                <a:rPr lang="en-US" altLang="zh-CN" sz="1600" dirty="0">
                  <a:latin typeface="Times New Roman" panose="02020603050405020304" pitchFamily="16" charset="0"/>
                  <a:cs typeface="Times New Roman" panose="02020603050405020304" pitchFamily="16" charset="0"/>
                </a:rPr>
                <a:t> 323,721-723, 2009</a:t>
              </a:r>
              <a:endParaRPr lang="zh-CN" altLang="en-US" sz="1600" dirty="0">
                <a:latin typeface="Times New Roman" panose="02020603050405020304" pitchFamily="16" charset="0"/>
                <a:cs typeface="Times New Roman" panose="02020603050405020304" pitchFamily="16" charset="0"/>
              </a:endParaRPr>
            </a:p>
          </p:txBody>
        </p:sp>
        <p:pic>
          <p:nvPicPr>
            <p:cNvPr id="10" name="Picture 2"/>
            <p:cNvPicPr>
              <a:picLocks noChangeAspect="1" noChangeArrowheads="1"/>
            </p:cNvPicPr>
            <p:nvPr/>
          </p:nvPicPr>
          <p:blipFill>
            <a:blip r:embed="rId3" cstate="email"/>
            <a:srcRect/>
            <a:stretch>
              <a:fillRect/>
            </a:stretch>
          </p:blipFill>
          <p:spPr bwMode="auto">
            <a:xfrm>
              <a:off x="3117814" y="2052042"/>
              <a:ext cx="5110162" cy="27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 16"/>
            <p:cNvSpPr/>
            <p:nvPr/>
          </p:nvSpPr>
          <p:spPr bwMode="auto">
            <a:xfrm>
              <a:off x="5279989" y="2444949"/>
              <a:ext cx="4248150" cy="1307306"/>
            </a:xfrm>
            <a:prstGeom prst="roundRect">
              <a:avLst>
                <a:gd name="adj" fmla="val 13229"/>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cap="flat" cmpd="sng" algn="ctr">
              <a:solidFill>
                <a:srgbClr val="FFC000"/>
              </a:solidFill>
              <a:prstDash val="solid"/>
              <a:round/>
              <a:headEnd type="none" w="med" len="med"/>
              <a:tailEnd type="none" w="med" len="med"/>
            </a:ln>
            <a:effectLst/>
          </p:spPr>
          <p:txBody>
            <a:bodyPr anchor="ctr" anchorCtr="1"/>
            <a:lstStyle/>
            <a:p>
              <a:pPr algn="just">
                <a:defRPr/>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美国</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Harvard University</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a:t>
              </a:r>
              <a:r>
                <a:rPr lang="en-US" altLang="zh-CN" sz="2400" dirty="0" err="1">
                  <a:latin typeface="Times New Roman" panose="02020603050405020304" pitchFamily="16" charset="0"/>
                  <a:ea typeface="黑体" panose="02010609060101010101" pitchFamily="49" charset="-122"/>
                  <a:cs typeface="Times New Roman" panose="02020603050405020304" pitchFamily="16" charset="0"/>
                </a:rPr>
                <a:t>Lazer</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等人在</a:t>
              </a:r>
              <a:r>
                <a:rPr lang="en-US" altLang="zh-CN"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《Science》</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杂志发表论文也认为需建立</a:t>
              </a:r>
              <a:r>
                <a:rPr lang="zh-CN" altLang="en-US"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可计算模型</a:t>
              </a:r>
              <a:r>
                <a:rPr lang="en-US" altLang="zh-CN"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i="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Computational Model</a:t>
              </a:r>
              <a:r>
                <a:rPr lang="en-US" altLang="zh-CN" sz="2400"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来理解现实世界。</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2" name="TextBox 17"/>
            <p:cNvSpPr txBox="1"/>
            <p:nvPr/>
          </p:nvSpPr>
          <p:spPr>
            <a:xfrm>
              <a:off x="671477" y="3492222"/>
              <a:ext cx="4176713" cy="1563053"/>
            </a:xfrm>
            <a:prstGeom prst="roundRect">
              <a:avLst>
                <a:gd name="adj" fmla="val 10488"/>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anchor="ctr" anchorCtr="1">
              <a:spAutoFit/>
            </a:bodyPr>
            <a:lstStyle/>
            <a:p>
              <a:pPr>
                <a:defRPr/>
              </a:pPr>
              <a:r>
                <a:rPr lang="en-US" altLang="zh-CN" dirty="0">
                  <a:latin typeface="Times New Roman" panose="02020603050405020304" pitchFamily="16" charset="0"/>
                  <a:cs typeface="Times New Roman" panose="02020603050405020304" pitchFamily="16" charset="0"/>
                </a:rPr>
                <a:t>…a </a:t>
              </a:r>
              <a:r>
                <a:rPr lang="en-US" altLang="zh-CN" dirty="0">
                  <a:solidFill>
                    <a:srgbClr val="3333CC"/>
                  </a:solidFill>
                  <a:latin typeface="Times New Roman" panose="02020603050405020304" pitchFamily="16" charset="0"/>
                  <a:cs typeface="Times New Roman" panose="02020603050405020304" pitchFamily="16" charset="0"/>
                </a:rPr>
                <a:t>computational social</a:t>
              </a:r>
              <a:r>
                <a:rPr lang="en-US" altLang="zh-CN" dirty="0">
                  <a:latin typeface="Times New Roman" panose="02020603050405020304" pitchFamily="16" charset="0"/>
                  <a:cs typeface="Times New Roman" panose="02020603050405020304" pitchFamily="16" charset="0"/>
                </a:rPr>
                <a:t> science is</a:t>
              </a:r>
              <a:endParaRPr lang="en-US" altLang="zh-CN" dirty="0">
                <a:latin typeface="Times New Roman" panose="02020603050405020304" pitchFamily="16" charset="0"/>
                <a:cs typeface="Times New Roman" panose="02020603050405020304" pitchFamily="16" charset="0"/>
              </a:endParaRPr>
            </a:p>
            <a:p>
              <a:pPr>
                <a:defRPr/>
              </a:pPr>
              <a:r>
                <a:rPr lang="en-US" altLang="zh-CN" dirty="0">
                  <a:latin typeface="Times New Roman" panose="02020603050405020304" pitchFamily="16" charset="0"/>
                  <a:cs typeface="Times New Roman" panose="02020603050405020304" pitchFamily="16" charset="0"/>
                </a:rPr>
                <a:t>emerging that leverages the capacity to collect and analyze data with an </a:t>
              </a:r>
              <a:r>
                <a:rPr lang="en-US" altLang="zh-CN" dirty="0">
                  <a:solidFill>
                    <a:srgbClr val="3333CC"/>
                  </a:solidFill>
                  <a:latin typeface="Times New Roman" panose="02020603050405020304" pitchFamily="16" charset="0"/>
                  <a:cs typeface="Times New Roman" panose="02020603050405020304" pitchFamily="16" charset="0"/>
                </a:rPr>
                <a:t>unprecedented</a:t>
              </a:r>
              <a:r>
                <a:rPr lang="en-US" altLang="zh-CN" dirty="0">
                  <a:latin typeface="Times New Roman" panose="02020603050405020304" pitchFamily="16" charset="0"/>
                  <a:cs typeface="Times New Roman" panose="02020603050405020304" pitchFamily="16" charset="0"/>
                </a:rPr>
                <a:t> breadth and depth and scale</a:t>
              </a:r>
              <a:endParaRPr lang="zh-CN" altLang="en-US" dirty="0">
                <a:latin typeface="Times New Roman" panose="02020603050405020304" pitchFamily="16" charset="0"/>
                <a:cs typeface="Times New Roman" panose="02020603050405020304" pitchFamily="16" charset="0"/>
              </a:endParaRPr>
            </a:p>
          </p:txBody>
        </p:sp>
        <p:cxnSp>
          <p:nvCxnSpPr>
            <p:cNvPr id="13" name="直接连接符 18"/>
            <p:cNvCxnSpPr>
              <a:cxnSpLocks noChangeShapeType="1"/>
            </p:cNvCxnSpPr>
            <p:nvPr/>
          </p:nvCxnSpPr>
          <p:spPr bwMode="auto">
            <a:xfrm flipV="1">
              <a:off x="2903502" y="3017640"/>
              <a:ext cx="1439863" cy="653653"/>
            </a:xfrm>
            <a:prstGeom prst="line">
              <a:avLst/>
            </a:prstGeom>
            <a:noFill/>
            <a:ln w="38100" algn="ctr">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Times New Roman" panose="02020603050405020304" pitchFamily="16" charset="0"/>
                <a:cs typeface="Times New Roman" panose="02020603050405020304" pitchFamily="16" charset="0"/>
              </a:rPr>
              <a:t>计算思维成为可计算社会学研究的思维方式</a:t>
            </a:r>
            <a:endParaRPr lang="zh-CN" altLang="en-US" dirty="0"/>
          </a:p>
        </p:txBody>
      </p:sp>
      <p:grpSp>
        <p:nvGrpSpPr>
          <p:cNvPr id="9" name="组合 8"/>
          <p:cNvGrpSpPr/>
          <p:nvPr/>
        </p:nvGrpSpPr>
        <p:grpSpPr>
          <a:xfrm>
            <a:off x="331274" y="538046"/>
            <a:ext cx="11679000" cy="6052439"/>
            <a:chOff x="539009" y="910188"/>
            <a:chExt cx="7667117" cy="4046236"/>
          </a:xfrm>
        </p:grpSpPr>
        <p:sp>
          <p:nvSpPr>
            <p:cNvPr id="4" name="Rectangle 3"/>
            <p:cNvSpPr>
              <a:spLocks noChangeArrowheads="1"/>
            </p:cNvSpPr>
            <p:nvPr/>
          </p:nvSpPr>
          <p:spPr bwMode="auto">
            <a:xfrm>
              <a:off x="747760" y="910188"/>
              <a:ext cx="7458366"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lvl="0" algn="ctr">
                <a:lnSpc>
                  <a:spcPct val="150000"/>
                </a:lnSpc>
              </a:pPr>
              <a:r>
                <a:rPr lang="zh-CN" altLang="en-US" sz="1800" b="1" dirty="0">
                  <a:solidFill>
                    <a:srgbClr val="0070C0"/>
                  </a:solidFill>
                  <a:latin typeface="黑体" panose="02010609060101010101" pitchFamily="49" charset="-122"/>
                  <a:ea typeface="黑体" panose="02010609060101010101" pitchFamily="49" charset="-122"/>
                  <a:cs typeface="Times New Roman" panose="02020603050405020304" pitchFamily="16" charset="0"/>
                </a:rPr>
                <a:t>在人工智能、大数据、互联网等支撑下所形成的计算思维与实验思维和理论思维同等重要，人工智能正成为一种通识教育，渗透进入其他知识技术教育之中。</a:t>
              </a:r>
              <a:endParaRPr lang="en-US" altLang="zh-CN" sz="1800" b="1" dirty="0">
                <a:solidFill>
                  <a:srgbClr val="0070C0"/>
                </a:solidFill>
                <a:latin typeface="黑体" panose="02010609060101010101" pitchFamily="49" charset="-122"/>
                <a:ea typeface="黑体" panose="02010609060101010101" pitchFamily="49" charset="-122"/>
                <a:cs typeface="Times New Roman" panose="02020603050405020304" pitchFamily="16" charset="0"/>
              </a:endParaRPr>
            </a:p>
          </p:txBody>
        </p:sp>
        <p:pic>
          <p:nvPicPr>
            <p:cNvPr id="5" name="Picture 2"/>
            <p:cNvPicPr>
              <a:picLocks noChangeAspect="1" noChangeArrowheads="1"/>
            </p:cNvPicPr>
            <p:nvPr/>
          </p:nvPicPr>
          <p:blipFill>
            <a:blip r:embed="rId1" cstate="email"/>
            <a:srcRect/>
            <a:stretch>
              <a:fillRect/>
            </a:stretch>
          </p:blipFill>
          <p:spPr bwMode="auto">
            <a:xfrm>
              <a:off x="740438" y="1516857"/>
              <a:ext cx="2077893" cy="282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780009" y="1743901"/>
              <a:ext cx="5350933" cy="432092"/>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计算思维是运用计算机科学的基础概念进行问题求解、系统设计、以及人类行为理解等涵盖计算机科学之广度的一系列思维活动</a:t>
              </a:r>
              <a:endParaRPr lang="zh-CN" altLang="en-US" dirty="0">
                <a:latin typeface="黑体" panose="02010609060101010101" pitchFamily="49" charset="-122"/>
                <a:ea typeface="黑体" panose="02010609060101010101" pitchFamily="49" charset="-122"/>
              </a:endParaRPr>
            </a:p>
          </p:txBody>
        </p:sp>
        <p:sp>
          <p:nvSpPr>
            <p:cNvPr id="7" name="矩形 6"/>
            <p:cNvSpPr/>
            <p:nvPr/>
          </p:nvSpPr>
          <p:spPr>
            <a:xfrm>
              <a:off x="539009" y="4339150"/>
              <a:ext cx="2480752" cy="617274"/>
            </a:xfrm>
            <a:prstGeom prst="rect">
              <a:avLst/>
            </a:prstGeom>
          </p:spPr>
          <p:txBody>
            <a:bodyPr wrap="square">
              <a:spAutoFit/>
            </a:bodyPr>
            <a:lstStyle/>
            <a:p>
              <a:pPr algn="ctr"/>
              <a:r>
                <a:rPr lang="en-US" altLang="zh-CN" dirty="0">
                  <a:latin typeface="Times New Roman" panose="02020603050405020304" pitchFamily="16" charset="0"/>
                  <a:cs typeface="Times New Roman" panose="02020603050405020304" pitchFamily="16" charset="0"/>
                </a:rPr>
                <a:t>Wing, Jeanette M., Computational thinking, </a:t>
              </a:r>
              <a:r>
                <a:rPr lang="en-US" altLang="zh-CN" i="1" dirty="0">
                  <a:solidFill>
                    <a:srgbClr val="C00000"/>
                  </a:solidFill>
                  <a:latin typeface="Times New Roman" panose="02020603050405020304" pitchFamily="16" charset="0"/>
                  <a:cs typeface="Times New Roman" panose="02020603050405020304" pitchFamily="16" charset="0"/>
                </a:rPr>
                <a:t>Communications of the ACM</a:t>
              </a:r>
              <a:r>
                <a:rPr lang="en-US" altLang="zh-CN" dirty="0">
                  <a:latin typeface="Times New Roman" panose="02020603050405020304" pitchFamily="16" charset="0"/>
                  <a:cs typeface="Times New Roman" panose="02020603050405020304" pitchFamily="16" charset="0"/>
                </a:rPr>
                <a:t>,49 (3): 33,2006</a:t>
              </a:r>
              <a:endParaRPr lang="zh-CN" altLang="en-US" dirty="0">
                <a:latin typeface="Times New Roman" panose="02020603050405020304" pitchFamily="16" charset="0"/>
                <a:cs typeface="Times New Roman" panose="02020603050405020304" pitchFamily="16" charset="0"/>
              </a:endParaRPr>
            </a:p>
          </p:txBody>
        </p:sp>
      </p:gr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4173274" y="2567773"/>
              <a:ext cx="6962715" cy="3651973"/>
            </p:xfrm>
            <a:graphic>
              <a:graphicData uri="http://schemas.openxmlformats.org/drawingml/2006/table">
                <a:tbl>
                  <a:tblPr firstRow="1" bandRow="1">
                    <a:tableStyleId>{5C22544A-7EE6-4342-B048-85BDC9FD1C3A}</a:tableStyleId>
                  </a:tblPr>
                  <a:tblGrid>
                    <a:gridCol w="1567349"/>
                    <a:gridCol w="3555781"/>
                    <a:gridCol w="1839585"/>
                  </a:tblGrid>
                  <a:tr h="488314">
                    <a:tc>
                      <a:txBody>
                        <a:bodyPr/>
                        <a:lstStyle/>
                        <a:p>
                          <a:pPr algn="ctr"/>
                          <a:r>
                            <a:rPr lang="zh-CN" altLang="en-US" sz="2400" b="0" dirty="0">
                              <a:solidFill>
                                <a:schemeClr val="tx1"/>
                              </a:solidFill>
                              <a:latin typeface="黑体" panose="02010609060101010101" pitchFamily="49" charset="-122"/>
                              <a:ea typeface="黑体" panose="02010609060101010101" pitchFamily="49" charset="-122"/>
                            </a:rPr>
                            <a:t>思维方式</a:t>
                          </a:r>
                          <a:endParaRPr lang="zh-CN" altLang="en-US" sz="2400"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黑体" panose="02010609060101010101" pitchFamily="49" charset="-122"/>
                              <a:ea typeface="黑体" panose="02010609060101010101" pitchFamily="49" charset="-122"/>
                            </a:rPr>
                            <a:t>机制</a:t>
                          </a:r>
                          <a:endParaRPr lang="zh-CN" altLang="en-US" sz="2400"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黑体" panose="02010609060101010101" pitchFamily="49" charset="-122"/>
                              <a:ea typeface="黑体" panose="02010609060101010101" pitchFamily="49" charset="-122"/>
                            </a:rPr>
                            <a:t>手段</a:t>
                          </a:r>
                          <a:endParaRPr lang="zh-CN" altLang="en-US" sz="2400"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60155">
                    <a:tc>
                      <a:txBody>
                        <a:bodyPr/>
                        <a:lstStyle/>
                        <a:p>
                          <a:pPr algn="ctr"/>
                          <a:r>
                            <a:rPr lang="zh-CN" altLang="en-US" sz="2400" kern="1200" dirty="0">
                              <a:solidFill>
                                <a:schemeClr val="dk1"/>
                              </a:solidFill>
                              <a:latin typeface="黑体" panose="02010609060101010101" pitchFamily="49" charset="-122"/>
                              <a:ea typeface="黑体" panose="02010609060101010101" pitchFamily="49" charset="-122"/>
                              <a:cs typeface="+mn-cs"/>
                            </a:rPr>
                            <a:t>实验思维</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zh-CN" altLang="en-US" sz="2400" kern="1200" dirty="0">
                              <a:solidFill>
                                <a:schemeClr val="dk1"/>
                              </a:solidFill>
                              <a:latin typeface="黑体" panose="02010609060101010101" pitchFamily="49" charset="-122"/>
                              <a:ea typeface="黑体" panose="02010609060101010101" pitchFamily="49" charset="-122"/>
                              <a:cs typeface="+mn-cs"/>
                            </a:rPr>
                            <a:t>实验</a:t>
                          </a:r>
                          <a14:m>
                            <m:oMath xmlns:m="http://schemas.openxmlformats.org/officeDocument/2006/math">
                              <m:r>
                                <a:rPr lang="en-US" altLang="zh-CN" sz="2400" i="1" kern="1200" smtClean="0">
                                  <a:solidFill>
                                    <a:schemeClr val="dk1"/>
                                  </a:solidFill>
                                  <a:latin typeface="Cambria Math" panose="02040503050406030204"/>
                                  <a:ea typeface="Cambria Math" panose="02040503050406030204"/>
                                  <a:cs typeface="+mn-cs"/>
                                </a:rPr>
                                <m:t>⟶</m:t>
                              </m:r>
                            </m:oMath>
                          </a14:m>
                          <a:r>
                            <a:rPr lang="zh-CN" altLang="en-US" sz="2400" kern="1200" dirty="0">
                              <a:solidFill>
                                <a:schemeClr val="dk1"/>
                              </a:solidFill>
                              <a:latin typeface="黑体" panose="02010609060101010101" pitchFamily="49" charset="-122"/>
                              <a:ea typeface="黑体" panose="02010609060101010101" pitchFamily="49" charset="-122"/>
                              <a:cs typeface="+mn-cs"/>
                            </a:rPr>
                            <a:t>观察</a:t>
                          </a:r>
                          <a14:m>
                            <m:oMath xmlns:m="http://schemas.openxmlformats.org/officeDocument/2006/math">
                              <m:r>
                                <a:rPr lang="en-US" altLang="zh-CN" sz="2400" i="1" kern="1200" smtClean="0">
                                  <a:solidFill>
                                    <a:schemeClr val="dk1"/>
                                  </a:solidFill>
                                  <a:latin typeface="Cambria Math" panose="02040503050406030204"/>
                                  <a:ea typeface="Cambria Math" panose="02040503050406030204"/>
                                  <a:cs typeface="+mn-cs"/>
                                </a:rPr>
                                <m:t>⟶</m:t>
                              </m:r>
                            </m:oMath>
                          </a14:m>
                          <a:r>
                            <a:rPr lang="zh-CN" altLang="en-US" sz="2400" kern="1200" dirty="0">
                              <a:solidFill>
                                <a:schemeClr val="dk1"/>
                              </a:solidFill>
                              <a:latin typeface="黑体" panose="02010609060101010101" pitchFamily="49" charset="-122"/>
                              <a:ea typeface="黑体" panose="02010609060101010101" pitchFamily="49" charset="-122"/>
                              <a:cs typeface="+mn-cs"/>
                            </a:rPr>
                            <a:t>发现、推断与总结</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zh-CN" altLang="en-US" sz="2400" b="1" kern="1200" dirty="0">
                              <a:solidFill>
                                <a:srgbClr val="C00000"/>
                              </a:solidFill>
                              <a:latin typeface="黑体" panose="02010609060101010101" pitchFamily="49" charset="-122"/>
                              <a:ea typeface="黑体" panose="02010609060101010101" pitchFamily="49" charset="-122"/>
                              <a:cs typeface="+mn-cs"/>
                            </a:rPr>
                            <a:t>观察与归纳</a:t>
                          </a:r>
                          <a:endParaRPr lang="zh-CN" altLang="en-US" sz="2400" b="1" kern="1200" dirty="0">
                            <a:solidFill>
                              <a:srgbClr val="C00000"/>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39565">
                    <a:tc>
                      <a:txBody>
                        <a:bodyPr/>
                        <a:lstStyle/>
                        <a:p>
                          <a:pPr algn="ctr"/>
                          <a:r>
                            <a:rPr lang="zh-CN" altLang="en-US" sz="2400" kern="1200" dirty="0">
                              <a:solidFill>
                                <a:schemeClr val="dk1"/>
                              </a:solidFill>
                              <a:latin typeface="黑体" panose="02010609060101010101" pitchFamily="49" charset="-122"/>
                              <a:ea typeface="黑体" panose="02010609060101010101" pitchFamily="49" charset="-122"/>
                              <a:cs typeface="+mn-cs"/>
                            </a:rPr>
                            <a:t>理论思维</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zh-CN" altLang="en-US" sz="2400" kern="1200" dirty="0">
                              <a:solidFill>
                                <a:schemeClr val="dk1"/>
                              </a:solidFill>
                              <a:latin typeface="黑体" panose="02010609060101010101" pitchFamily="49" charset="-122"/>
                              <a:ea typeface="黑体" panose="02010609060101010101" pitchFamily="49" charset="-122"/>
                              <a:cs typeface="+mn-cs"/>
                            </a:rPr>
                            <a:t>假设、预设</a:t>
                          </a:r>
                          <a14:m>
                            <m:oMath xmlns:m="http://schemas.openxmlformats.org/officeDocument/2006/math">
                              <m:r>
                                <a:rPr lang="en-US" altLang="zh-CN" sz="2400" i="1" kern="1200" smtClean="0">
                                  <a:solidFill>
                                    <a:schemeClr val="dk1"/>
                                  </a:solidFill>
                                  <a:latin typeface="Cambria Math" panose="02040503050406030204"/>
                                  <a:ea typeface="Cambria Math" panose="02040503050406030204"/>
                                  <a:cs typeface="+mn-cs"/>
                                </a:rPr>
                                <m:t>⟶</m:t>
                              </m:r>
                            </m:oMath>
                          </a14:m>
                          <a:r>
                            <a:rPr lang="zh-CN" altLang="en-US" sz="2400" kern="1200" dirty="0">
                              <a:solidFill>
                                <a:schemeClr val="dk1"/>
                              </a:solidFill>
                              <a:latin typeface="黑体" panose="02010609060101010101" pitchFamily="49" charset="-122"/>
                              <a:ea typeface="黑体" panose="02010609060101010101" pitchFamily="49" charset="-122"/>
                              <a:cs typeface="+mn-cs"/>
                            </a:rPr>
                            <a:t>定义</a:t>
                          </a:r>
                          <a:r>
                            <a:rPr lang="en-US" altLang="zh-CN" sz="2400" kern="1200" dirty="0">
                              <a:solidFill>
                                <a:schemeClr val="dk1"/>
                              </a:solidFill>
                              <a:latin typeface="黑体" panose="02010609060101010101" pitchFamily="49" charset="-122"/>
                              <a:ea typeface="黑体" panose="02010609060101010101" pitchFamily="49" charset="-122"/>
                              <a:cs typeface="+mn-cs"/>
                            </a:rPr>
                            <a:t>/</a:t>
                          </a:r>
                          <a:r>
                            <a:rPr lang="zh-CN" altLang="en-US" sz="2400" kern="1200" dirty="0">
                              <a:solidFill>
                                <a:schemeClr val="dk1"/>
                              </a:solidFill>
                              <a:latin typeface="黑体" panose="02010609060101010101" pitchFamily="49" charset="-122"/>
                              <a:ea typeface="黑体" panose="02010609060101010101" pitchFamily="49" charset="-122"/>
                              <a:cs typeface="+mn-cs"/>
                            </a:rPr>
                            <a:t>性质</a:t>
                          </a:r>
                          <a:r>
                            <a:rPr lang="en-US" altLang="zh-CN" sz="2400" kern="1200" dirty="0">
                              <a:solidFill>
                                <a:schemeClr val="dk1"/>
                              </a:solidFill>
                              <a:latin typeface="黑体" panose="02010609060101010101" pitchFamily="49" charset="-122"/>
                              <a:ea typeface="黑体" panose="02010609060101010101" pitchFamily="49" charset="-122"/>
                              <a:cs typeface="+mn-cs"/>
                            </a:rPr>
                            <a:t>/</a:t>
                          </a:r>
                          <a:r>
                            <a:rPr lang="zh-CN" altLang="en-US" sz="2400" kern="1200" dirty="0">
                              <a:solidFill>
                                <a:schemeClr val="dk1"/>
                              </a:solidFill>
                              <a:latin typeface="黑体" panose="02010609060101010101" pitchFamily="49" charset="-122"/>
                              <a:ea typeface="黑体" panose="02010609060101010101" pitchFamily="49" charset="-122"/>
                              <a:cs typeface="+mn-cs"/>
                            </a:rPr>
                            <a:t>定理</a:t>
                          </a:r>
                          <a14:m>
                            <m:oMath xmlns:m="http://schemas.openxmlformats.org/officeDocument/2006/math">
                              <m:r>
                                <a:rPr lang="en-US" altLang="zh-CN" sz="2400" i="1" kern="1200" smtClean="0">
                                  <a:solidFill>
                                    <a:schemeClr val="dk1"/>
                                  </a:solidFill>
                                  <a:latin typeface="Cambria Math" panose="02040503050406030204"/>
                                  <a:ea typeface="Cambria Math" panose="02040503050406030204"/>
                                  <a:cs typeface="+mn-cs"/>
                                </a:rPr>
                                <m:t>⟶</m:t>
                              </m:r>
                            </m:oMath>
                          </a14:m>
                          <a:r>
                            <a:rPr lang="zh-CN" altLang="en-US" sz="2400" kern="1200" dirty="0">
                              <a:solidFill>
                                <a:schemeClr val="dk1"/>
                              </a:solidFill>
                              <a:latin typeface="黑体" panose="02010609060101010101" pitchFamily="49" charset="-122"/>
                              <a:ea typeface="黑体" panose="02010609060101010101" pitchFamily="49" charset="-122"/>
                              <a:cs typeface="+mn-cs"/>
                            </a:rPr>
                            <a:t>证明</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zh-CN" altLang="en-US" sz="2400" b="1" kern="1200" dirty="0">
                              <a:solidFill>
                                <a:srgbClr val="C00000"/>
                              </a:solidFill>
                              <a:latin typeface="黑体" panose="02010609060101010101" pitchFamily="49" charset="-122"/>
                              <a:ea typeface="黑体" panose="02010609060101010101" pitchFamily="49" charset="-122"/>
                              <a:cs typeface="+mn-cs"/>
                            </a:rPr>
                            <a:t>推理与演绎</a:t>
                          </a:r>
                          <a:endParaRPr lang="zh-CN" altLang="en-US" sz="2400" b="1" kern="1200" dirty="0">
                            <a:solidFill>
                              <a:srgbClr val="C00000"/>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63939">
                    <a:tc>
                      <a:txBody>
                        <a:bodyPr/>
                        <a:lstStyle/>
                        <a:p>
                          <a:pPr algn="ctr"/>
                          <a:r>
                            <a:rPr lang="zh-CN" altLang="en-US" sz="2400" kern="1200" dirty="0">
                              <a:solidFill>
                                <a:schemeClr val="dk1"/>
                              </a:solidFill>
                              <a:latin typeface="黑体" panose="02010609060101010101" pitchFamily="49" charset="-122"/>
                              <a:ea typeface="黑体" panose="02010609060101010101" pitchFamily="49" charset="-122"/>
                              <a:cs typeface="+mn-cs"/>
                            </a:rPr>
                            <a:t>计算思维</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设计，构造与计算</a:t>
                          </a:r>
                          <a:endPar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zh-CN" altLang="en-US" sz="2400" b="1" kern="1200" dirty="0">
                              <a:solidFill>
                                <a:srgbClr val="C00000"/>
                              </a:solidFill>
                              <a:latin typeface="黑体" panose="02010609060101010101" pitchFamily="49" charset="-122"/>
                              <a:ea typeface="黑体" panose="02010609060101010101" pitchFamily="49" charset="-122"/>
                              <a:cs typeface="+mn-cs"/>
                            </a:rPr>
                            <a:t>设计与构造</a:t>
                          </a:r>
                          <a:endParaRPr lang="zh-CN" altLang="en-US" sz="2400" b="1" kern="1200" dirty="0">
                            <a:solidFill>
                              <a:srgbClr val="C00000"/>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表格 7"/>
              <p:cNvGraphicFramePr>
                <a:graphicFrameLocks noGrp="1"/>
              </p:cNvGraphicFramePr>
              <p:nvPr/>
            </p:nvGraphicFramePr>
            <p:xfrm>
              <a:off x="4173274" y="2567773"/>
              <a:ext cx="6962715" cy="3651973"/>
            </p:xfrm>
            <a:graphic>
              <a:graphicData uri="http://schemas.openxmlformats.org/drawingml/2006/table">
                <a:tbl>
                  <a:tblPr firstRow="1" bandRow="1">
                    <a:tableStyleId>{5C22544A-7EE6-4342-B048-85BDC9FD1C3A}</a:tableStyleId>
                  </a:tblPr>
                  <a:tblGrid>
                    <a:gridCol w="1567349"/>
                    <a:gridCol w="3555781"/>
                    <a:gridCol w="1839585"/>
                  </a:tblGrid>
                  <a:tr h="488314">
                    <a:tc>
                      <a:txBody>
                        <a:bodyPr/>
                        <a:lstStyle/>
                        <a:p>
                          <a:pPr algn="ctr"/>
                          <a:r>
                            <a:rPr lang="zh-CN" altLang="en-US" sz="2400" b="0" dirty="0">
                              <a:solidFill>
                                <a:schemeClr val="tx1"/>
                              </a:solidFill>
                              <a:latin typeface="黑体" panose="02010609060101010101" pitchFamily="49" charset="-122"/>
                              <a:ea typeface="黑体" panose="02010609060101010101" pitchFamily="49" charset="-122"/>
                            </a:rPr>
                            <a:t>思维方式</a:t>
                          </a:r>
                          <a:endParaRPr lang="zh-CN" altLang="en-US" sz="2400"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黑体" panose="02010609060101010101" pitchFamily="49" charset="-122"/>
                              <a:ea typeface="黑体" panose="02010609060101010101" pitchFamily="49" charset="-122"/>
                            </a:rPr>
                            <a:t>机制</a:t>
                          </a:r>
                          <a:endParaRPr lang="zh-CN" altLang="en-US" sz="2400"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0" dirty="0">
                              <a:solidFill>
                                <a:schemeClr val="tx1"/>
                              </a:solidFill>
                              <a:latin typeface="黑体" panose="02010609060101010101" pitchFamily="49" charset="-122"/>
                              <a:ea typeface="黑体" panose="02010609060101010101" pitchFamily="49" charset="-122"/>
                            </a:rPr>
                            <a:t>手段</a:t>
                          </a:r>
                          <a:endParaRPr lang="zh-CN" altLang="en-US" sz="2400"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60450">
                    <a:tc>
                      <a:txBody>
                        <a:bodyPr/>
                        <a:lstStyle/>
                        <a:p>
                          <a:pPr algn="ctr"/>
                          <a:r>
                            <a:rPr lang="zh-CN" altLang="en-US" sz="2400" kern="1200" dirty="0">
                              <a:solidFill>
                                <a:schemeClr val="dk1"/>
                              </a:solidFill>
                              <a:latin typeface="黑体" panose="02010609060101010101" pitchFamily="49" charset="-122"/>
                              <a:ea typeface="黑体" panose="02010609060101010101" pitchFamily="49" charset="-122"/>
                              <a:cs typeface="+mn-cs"/>
                            </a:rPr>
                            <a:t>实验思维</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marL="0" algn="ctr" defTabSz="685800" rtl="0" eaLnBrk="1" latinLnBrk="0" hangingPunct="1"/>
                          <a:r>
                            <a:rPr lang="zh-CN" altLang="en-US" sz="2400" b="1" kern="1200" dirty="0">
                              <a:solidFill>
                                <a:srgbClr val="C00000"/>
                              </a:solidFill>
                              <a:latin typeface="黑体" panose="02010609060101010101" pitchFamily="49" charset="-122"/>
                              <a:ea typeface="黑体" panose="02010609060101010101" pitchFamily="49" charset="-122"/>
                              <a:cs typeface="+mn-cs"/>
                            </a:rPr>
                            <a:t>观察与归纳</a:t>
                          </a:r>
                          <a:endParaRPr lang="zh-CN" altLang="en-US" sz="2400" b="1" kern="1200" dirty="0">
                            <a:solidFill>
                              <a:srgbClr val="C00000"/>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39520">
                    <a:tc>
                      <a:txBody>
                        <a:bodyPr/>
                        <a:lstStyle/>
                        <a:p>
                          <a:pPr algn="ctr"/>
                          <a:r>
                            <a:rPr lang="zh-CN" altLang="en-US" sz="2400" kern="1200" dirty="0">
                              <a:solidFill>
                                <a:schemeClr val="dk1"/>
                              </a:solidFill>
                              <a:latin typeface="黑体" panose="02010609060101010101" pitchFamily="49" charset="-122"/>
                              <a:ea typeface="黑体" panose="02010609060101010101" pitchFamily="49" charset="-122"/>
                              <a:cs typeface="+mn-cs"/>
                            </a:rPr>
                            <a:t>理论思维</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marL="0" algn="ctr" defTabSz="685800" rtl="0" eaLnBrk="1" latinLnBrk="0" hangingPunct="1"/>
                          <a:r>
                            <a:rPr lang="zh-CN" altLang="en-US" sz="2400" b="1" kern="1200" dirty="0">
                              <a:solidFill>
                                <a:srgbClr val="C00000"/>
                              </a:solidFill>
                              <a:latin typeface="黑体" panose="02010609060101010101" pitchFamily="49" charset="-122"/>
                              <a:ea typeface="黑体" panose="02010609060101010101" pitchFamily="49" charset="-122"/>
                              <a:cs typeface="+mn-cs"/>
                            </a:rPr>
                            <a:t>推理与演绎</a:t>
                          </a:r>
                          <a:endParaRPr lang="zh-CN" altLang="en-US" sz="2400" b="1" kern="1200" dirty="0">
                            <a:solidFill>
                              <a:srgbClr val="C00000"/>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63939">
                    <a:tc>
                      <a:txBody>
                        <a:bodyPr/>
                        <a:lstStyle/>
                        <a:p>
                          <a:pPr algn="ctr"/>
                          <a:r>
                            <a:rPr lang="zh-CN" altLang="en-US" sz="2400" kern="1200" dirty="0">
                              <a:solidFill>
                                <a:schemeClr val="dk1"/>
                              </a:solidFill>
                              <a:latin typeface="黑体" panose="02010609060101010101" pitchFamily="49" charset="-122"/>
                              <a:ea typeface="黑体" panose="02010609060101010101" pitchFamily="49" charset="-122"/>
                              <a:cs typeface="+mn-cs"/>
                            </a:rPr>
                            <a:t>计算思维</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rPr>
                            <a:t>设计，构造与计算</a:t>
                          </a:r>
                          <a:endParaRPr lang="zh-CN" altLang="en-US" sz="2400" b="1" kern="120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zh-CN" altLang="en-US" sz="2400" b="1" kern="1200" dirty="0">
                              <a:solidFill>
                                <a:srgbClr val="C00000"/>
                              </a:solidFill>
                              <a:latin typeface="黑体" panose="02010609060101010101" pitchFamily="49" charset="-122"/>
                              <a:ea typeface="黑体" panose="02010609060101010101" pitchFamily="49" charset="-122"/>
                              <a:cs typeface="+mn-cs"/>
                            </a:rPr>
                            <a:t>设计与构造</a:t>
                          </a:r>
                          <a:endParaRPr lang="zh-CN" altLang="en-US" sz="2400" b="1" kern="1200" dirty="0">
                            <a:solidFill>
                              <a:srgbClr val="C00000"/>
                            </a:solidFill>
                            <a:latin typeface="黑体" panose="02010609060101010101" pitchFamily="49" charset="-122"/>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856" y="0"/>
            <a:ext cx="12191999" cy="669129"/>
          </a:xfrm>
        </p:spPr>
        <p:txBody>
          <a:bodyPr/>
          <a:lstStyle/>
          <a:p>
            <a:r>
              <a:rPr lang="en-US" altLang="zh-CN" sz="4000" dirty="0">
                <a:latin typeface="Times New Roman" panose="02020603050405020304" pitchFamily="16" charset="0"/>
                <a:cs typeface="Times New Roman" panose="02020603050405020304" pitchFamily="16" charset="0"/>
              </a:rPr>
              <a:t>MIT</a:t>
            </a:r>
            <a:r>
              <a:rPr lang="zh-CN" altLang="en-US" sz="4000" dirty="0">
                <a:latin typeface="Times New Roman" panose="02020603050405020304" pitchFamily="16" charset="0"/>
                <a:cs typeface="Times New Roman" panose="02020603050405020304" pitchFamily="16" charset="0"/>
              </a:rPr>
              <a:t>通过学科交叉重塑人才培养模式</a:t>
            </a:r>
            <a:endParaRPr lang="zh-CN" altLang="en-US" dirty="0"/>
          </a:p>
        </p:txBody>
      </p:sp>
      <p:sp>
        <p:nvSpPr>
          <p:cNvPr id="5" name="文本框 4"/>
          <p:cNvSpPr txBox="1"/>
          <p:nvPr/>
        </p:nvSpPr>
        <p:spPr>
          <a:xfrm>
            <a:off x="433277" y="732407"/>
            <a:ext cx="6204096" cy="58477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latin typeface="黑体" panose="02010609060101010101" pitchFamily="49" charset="-122"/>
                <a:ea typeface="黑体" panose="02010609060101010101" pitchFamily="49" charset="-122"/>
                <a:cs typeface="Times New Roman" panose="02020603050405020304" pitchFamily="16" charset="0"/>
              </a:rPr>
              <a:t>计算机和人工智能为引擎</a:t>
            </a:r>
            <a:endParaRPr lang="zh-CN" altLang="en-US" sz="3200" b="1" dirty="0">
              <a:latin typeface="黑体" panose="02010609060101010101" pitchFamily="49" charset="-122"/>
              <a:ea typeface="黑体" panose="02010609060101010101" pitchFamily="49" charset="-122"/>
            </a:endParaRPr>
          </a:p>
        </p:txBody>
      </p:sp>
      <p:grpSp>
        <p:nvGrpSpPr>
          <p:cNvPr id="21" name="组合 20"/>
          <p:cNvGrpSpPr/>
          <p:nvPr/>
        </p:nvGrpSpPr>
        <p:grpSpPr>
          <a:xfrm>
            <a:off x="681978" y="1317182"/>
            <a:ext cx="11125753" cy="5147543"/>
            <a:chOff x="708284" y="1561601"/>
            <a:chExt cx="8659591" cy="4498956"/>
          </a:xfrm>
        </p:grpSpPr>
        <p:sp>
          <p:nvSpPr>
            <p:cNvPr id="13" name="矩形 12"/>
            <p:cNvSpPr/>
            <p:nvPr/>
          </p:nvSpPr>
          <p:spPr>
            <a:xfrm>
              <a:off x="799607" y="2060325"/>
              <a:ext cx="8483599" cy="830997"/>
            </a:xfrm>
            <a:prstGeom prst="rect">
              <a:avLst/>
            </a:prstGeom>
          </p:spPr>
          <p:txBody>
            <a:bodyPr wrap="square">
              <a:spAutoFit/>
            </a:bodyPr>
            <a:lstStyle/>
            <a:p>
              <a:pPr>
                <a:lnSpc>
                  <a:spcPct val="150000"/>
                </a:lnSpc>
              </a:pP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MIT</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于</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2018</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年</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10</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月</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16</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日宣布，投资十亿美元建设新的计算学院，致力于将计算机技术以及人工智能纳入所有研究领域，同时寻求改变计算和人工智能相关的公共政策和道德研究教育。</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14" name="Picture 3"/>
            <p:cNvPicPr>
              <a:picLocks noChangeAspect="1" noChangeArrowheads="1"/>
            </p:cNvPicPr>
            <p:nvPr/>
          </p:nvPicPr>
          <p:blipFill>
            <a:blip r:embed="rId1" cstate="email"/>
            <a:srcRect/>
            <a:stretch>
              <a:fillRect/>
            </a:stretch>
          </p:blipFill>
          <p:spPr bwMode="auto">
            <a:xfrm>
              <a:off x="2349007" y="1561601"/>
              <a:ext cx="1608667"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箭头 24"/>
            <p:cNvSpPr/>
            <p:nvPr/>
          </p:nvSpPr>
          <p:spPr>
            <a:xfrm>
              <a:off x="3545192" y="4360234"/>
              <a:ext cx="412483" cy="36332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6" name="六边形 15"/>
            <p:cNvSpPr>
              <a:spLocks noChangeArrowheads="1"/>
            </p:cNvSpPr>
            <p:nvPr/>
          </p:nvSpPr>
          <p:spPr bwMode="auto">
            <a:xfrm rot="5400000">
              <a:off x="5028702" y="1721385"/>
              <a:ext cx="3268145" cy="5410200"/>
            </a:xfrm>
            <a:prstGeom prst="hexagon">
              <a:avLst>
                <a:gd name="adj" fmla="val 24999"/>
                <a:gd name="vf" fmla="val 115470"/>
              </a:avLst>
            </a:prstGeom>
            <a:solidFill>
              <a:srgbClr val="FF0000"/>
            </a:solidFill>
            <a:ln>
              <a:noFill/>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zh-CN" altLang="en-US" sz="1800" b="0">
                <a:solidFill>
                  <a:schemeClr val="lt1"/>
                </a:solidFill>
                <a:latin typeface="Times New Roman" panose="02020603050405020304" pitchFamily="16" charset="0"/>
                <a:cs typeface="Times New Roman" panose="02020603050405020304" pitchFamily="16" charset="0"/>
              </a:endParaRPr>
            </a:p>
          </p:txBody>
        </p:sp>
        <p:sp>
          <p:nvSpPr>
            <p:cNvPr id="17" name="矩形 39"/>
            <p:cNvSpPr>
              <a:spLocks noChangeArrowheads="1"/>
            </p:cNvSpPr>
            <p:nvPr/>
          </p:nvSpPr>
          <p:spPr bwMode="auto">
            <a:xfrm>
              <a:off x="4042342" y="3018327"/>
              <a:ext cx="5325533" cy="243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9" tIns="60949" rIns="121899" bIns="60949">
              <a:spAutoFit/>
            </a:bodyPr>
            <a:lstStyle>
              <a:lvl1pPr>
                <a:defRPr sz="3200" b="1">
                  <a:solidFill>
                    <a:srgbClr val="264C00"/>
                  </a:solidFill>
                  <a:latin typeface="华文新魏" panose="02010800040101010101" pitchFamily="2" charset="-122"/>
                  <a:ea typeface="宋体" panose="02010600030101010101" pitchFamily="2" charset="-122"/>
                </a:defRPr>
              </a:lvl1pPr>
              <a:lvl2pPr marL="742950" indent="-285750">
                <a:defRPr sz="3200" b="1">
                  <a:solidFill>
                    <a:srgbClr val="264C00"/>
                  </a:solidFill>
                  <a:latin typeface="华文新魏" panose="02010800040101010101" pitchFamily="2" charset="-122"/>
                  <a:ea typeface="宋体" panose="02010600030101010101" pitchFamily="2" charset="-122"/>
                </a:defRPr>
              </a:lvl2pPr>
              <a:lvl3pPr marL="1143000" indent="-228600">
                <a:defRPr sz="3200" b="1">
                  <a:solidFill>
                    <a:srgbClr val="264C00"/>
                  </a:solidFill>
                  <a:latin typeface="华文新魏" panose="02010800040101010101" pitchFamily="2" charset="-122"/>
                  <a:ea typeface="宋体" panose="02010600030101010101" pitchFamily="2" charset="-122"/>
                </a:defRPr>
              </a:lvl3pPr>
              <a:lvl4pPr marL="1600200" indent="-228600">
                <a:defRPr sz="3200" b="1">
                  <a:solidFill>
                    <a:srgbClr val="264C00"/>
                  </a:solidFill>
                  <a:latin typeface="华文新魏" panose="02010800040101010101" pitchFamily="2" charset="-122"/>
                  <a:ea typeface="宋体" panose="02010600030101010101" pitchFamily="2" charset="-122"/>
                </a:defRPr>
              </a:lvl4pPr>
              <a:lvl5pPr marL="2057400" indent="-228600">
                <a:defRPr sz="3200" b="1">
                  <a:solidFill>
                    <a:srgbClr val="264C00"/>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sz="3200" b="1">
                  <a:solidFill>
                    <a:srgbClr val="264C00"/>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sz="3200" b="1">
                  <a:solidFill>
                    <a:srgbClr val="264C00"/>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sz="3200" b="1">
                  <a:solidFill>
                    <a:srgbClr val="264C00"/>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sz="3200" b="1">
                  <a:solidFill>
                    <a:srgbClr val="264C00"/>
                  </a:solidFill>
                  <a:latin typeface="华文新魏" panose="02010800040101010101" pitchFamily="2" charset="-122"/>
                  <a:ea typeface="宋体" panose="02010600030101010101" pitchFamily="2" charset="-122"/>
                </a:defRPr>
              </a:lvl9pPr>
            </a:lstStyle>
            <a:p>
              <a:pPr>
                <a:lnSpc>
                  <a:spcPct val="150000"/>
                </a:lnSpc>
              </a:pPr>
              <a:endParaRPr lang="en-US" altLang="zh-CN" sz="16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a:p>
              <a:pPr marL="285750" indent="-285750">
                <a:lnSpc>
                  <a:spcPct val="150000"/>
                </a:lnSpc>
                <a:buFont typeface="Wingdings" panose="05000000000000000000" pitchFamily="2" charset="2"/>
                <a:buChar char="l"/>
              </a:pPr>
              <a:r>
                <a:rPr lang="en-US" altLang="zh-CN"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2019</a:t>
              </a:r>
              <a:r>
                <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年秋季学期正式启动新学院</a:t>
              </a:r>
              <a:endParaRPr lang="en-US" altLang="zh-CN"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将计算机和人工智能力量带到 </a:t>
              </a:r>
              <a:r>
                <a:rPr lang="en-US" altLang="zh-CN"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MIT</a:t>
              </a:r>
              <a:r>
                <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所有学习领域 </a:t>
              </a:r>
              <a:endPar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创造 </a:t>
              </a:r>
              <a:r>
                <a:rPr lang="en-US" altLang="zh-CN"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50 </a:t>
              </a:r>
              <a:r>
                <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个跨越新学院和其它学系的新教师职位 </a:t>
              </a:r>
              <a:endPar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为 </a:t>
              </a:r>
              <a:r>
                <a:rPr lang="en-US" altLang="zh-CN"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MIT</a:t>
              </a:r>
              <a:r>
                <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五个学院建设公共合作结构，用于计算机和人工智能领域的教育、研究和创新 </a:t>
              </a:r>
              <a:endPar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rPr>
                <a:t>改变关于计算机和人工智能公共政策和道德方面教育和研究</a:t>
              </a:r>
              <a:endParaRPr lang="zh-CN" altLang="en-US" sz="1400" dirty="0">
                <a:solidFill>
                  <a:schemeClr val="bg1"/>
                </a:solidFill>
                <a:latin typeface="Times New Roman" panose="02020603050405020304" pitchFamily="16" charset="0"/>
                <a:ea typeface="微软雅黑" panose="020B0503020204020204" pitchFamily="34" charset="-122"/>
                <a:cs typeface="Times New Roman" panose="02020603050405020304" pitchFamily="16" charset="0"/>
              </a:endParaRPr>
            </a:p>
          </p:txBody>
        </p:sp>
        <p:pic>
          <p:nvPicPr>
            <p:cNvPr id="18" name="Picture 3"/>
            <p:cNvPicPr>
              <a:picLocks noChangeAspect="1" noChangeArrowheads="1"/>
            </p:cNvPicPr>
            <p:nvPr/>
          </p:nvPicPr>
          <p:blipFill>
            <a:blip r:embed="rId2" cstate="email"/>
            <a:srcRect/>
            <a:stretch>
              <a:fillRect/>
            </a:stretch>
          </p:blipFill>
          <p:spPr bwMode="auto">
            <a:xfrm>
              <a:off x="842205" y="3573356"/>
              <a:ext cx="2660651" cy="1937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3" cstate="email"/>
            <a:srcRect/>
            <a:stretch>
              <a:fillRect/>
            </a:stretch>
          </p:blipFill>
          <p:spPr bwMode="auto">
            <a:xfrm>
              <a:off x="4389474" y="1607478"/>
              <a:ext cx="2390773" cy="336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矩形 19"/>
            <p:cNvSpPr/>
            <p:nvPr/>
          </p:nvSpPr>
          <p:spPr>
            <a:xfrm>
              <a:off x="708284" y="3045952"/>
              <a:ext cx="3287567" cy="523220"/>
            </a:xfrm>
            <a:prstGeom prst="rect">
              <a:avLst/>
            </a:prstGeom>
          </p:spPr>
          <p:txBody>
            <a:bodyPr wrap="none">
              <a:spAutoFit/>
            </a:bodyPr>
            <a:lstStyle/>
            <a:p>
              <a:pPr algn="ctr"/>
              <a:r>
                <a:rPr lang="en-US" altLang="zh-CN" sz="1400" dirty="0">
                  <a:solidFill>
                    <a:srgbClr val="3333CC"/>
                  </a:solidFill>
                  <a:latin typeface="Times New Roman" panose="02020603050405020304" pitchFamily="16" charset="0"/>
                  <a:cs typeface="Times New Roman" panose="02020603050405020304" pitchFamily="16" charset="0"/>
                </a:rPr>
                <a:t>make AI part of every graduate’s education</a:t>
              </a:r>
              <a:endParaRPr lang="en-US" altLang="zh-CN" sz="1400" dirty="0">
                <a:solidFill>
                  <a:srgbClr val="3333CC"/>
                </a:solidFill>
                <a:latin typeface="Times New Roman" panose="02020603050405020304" pitchFamily="16" charset="0"/>
                <a:cs typeface="Times New Roman" panose="02020603050405020304" pitchFamily="16" charset="0"/>
              </a:endParaRPr>
            </a:p>
            <a:p>
              <a:pPr algn="ctr"/>
              <a:r>
                <a:rPr lang="en-US" altLang="zh-CN" sz="1400" dirty="0">
                  <a:solidFill>
                    <a:srgbClr val="3333CC"/>
                  </a:solidFill>
                  <a:latin typeface="Times New Roman" panose="02020603050405020304" pitchFamily="16" charset="0"/>
                  <a:cs typeface="Times New Roman" panose="02020603050405020304" pitchFamily="16" charset="0"/>
                </a:rPr>
                <a:t>AI-focused College</a:t>
              </a:r>
              <a:endParaRPr lang="en-US" altLang="zh-CN" sz="1400" dirty="0">
                <a:solidFill>
                  <a:srgbClr val="3333CC"/>
                </a:solidFill>
                <a:latin typeface="Times New Roman" panose="02020603050405020304" pitchFamily="16" charset="0"/>
                <a:cs typeface="Times New Roman" panose="02020603050405020304" pitchFamily="16" charset="0"/>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Times New Roman" panose="02020603050405020304" pitchFamily="16" charset="0"/>
                <a:cs typeface="Times New Roman" panose="02020603050405020304" pitchFamily="16" charset="0"/>
              </a:rPr>
              <a:t>哈佛大学商学院在案例分析中重视人工智能</a:t>
            </a:r>
            <a:endParaRPr lang="zh-CN" altLang="en-US" dirty="0"/>
          </a:p>
        </p:txBody>
      </p:sp>
      <p:grpSp>
        <p:nvGrpSpPr>
          <p:cNvPr id="7" name="组合 6"/>
          <p:cNvGrpSpPr/>
          <p:nvPr/>
        </p:nvGrpSpPr>
        <p:grpSpPr>
          <a:xfrm>
            <a:off x="554331" y="749203"/>
            <a:ext cx="10886301" cy="5726025"/>
            <a:chOff x="490537" y="1015016"/>
            <a:chExt cx="7278449" cy="4178991"/>
          </a:xfrm>
        </p:grpSpPr>
        <p:pic>
          <p:nvPicPr>
            <p:cNvPr id="4" name="Picture 2"/>
            <p:cNvPicPr>
              <a:picLocks noChangeAspect="1" noChangeArrowheads="1"/>
            </p:cNvPicPr>
            <p:nvPr/>
          </p:nvPicPr>
          <p:blipFill>
            <a:blip r:embed="rId1" cstate="email"/>
            <a:srcRect/>
            <a:stretch>
              <a:fillRect/>
            </a:stretch>
          </p:blipFill>
          <p:spPr bwMode="auto">
            <a:xfrm>
              <a:off x="1887537" y="1015016"/>
              <a:ext cx="4208463" cy="49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2" cstate="email"/>
            <a:srcRect/>
            <a:stretch>
              <a:fillRect/>
            </a:stretch>
          </p:blipFill>
          <p:spPr bwMode="auto">
            <a:xfrm>
              <a:off x="490537" y="1675523"/>
              <a:ext cx="3208868" cy="3518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email"/>
            <a:srcRect/>
            <a:stretch>
              <a:fillRect/>
            </a:stretch>
          </p:blipFill>
          <p:spPr bwMode="auto">
            <a:xfrm>
              <a:off x="3903838" y="1591149"/>
              <a:ext cx="3865148" cy="3399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chemeClr val="tx1"/>
                </a:solidFill>
                <a:latin typeface="Times New Roman" panose="02020603050405020304" pitchFamily="16" charset="0"/>
                <a:cs typeface="Times New Roman" panose="02020603050405020304" pitchFamily="16" charset="0"/>
              </a:rPr>
              <a:t>谷歌预测流感方法中的人工智能</a:t>
            </a:r>
            <a:endParaRPr lang="zh-CN" altLang="en-US" dirty="0"/>
          </a:p>
        </p:txBody>
      </p:sp>
      <p:grpSp>
        <p:nvGrpSpPr>
          <p:cNvPr id="11" name="组合 10"/>
          <p:cNvGrpSpPr/>
          <p:nvPr/>
        </p:nvGrpSpPr>
        <p:grpSpPr>
          <a:xfrm>
            <a:off x="-70595" y="466964"/>
            <a:ext cx="11868148" cy="5340696"/>
            <a:chOff x="207964" y="466966"/>
            <a:chExt cx="8819619" cy="3598740"/>
          </a:xfrm>
        </p:grpSpPr>
        <p:sp>
          <p:nvSpPr>
            <p:cNvPr id="4" name="Rectangle 3"/>
            <p:cNvSpPr txBox="1">
              <a:spLocks noChangeArrowheads="1"/>
            </p:cNvSpPr>
            <p:nvPr/>
          </p:nvSpPr>
          <p:spPr bwMode="auto">
            <a:xfrm>
              <a:off x="323851" y="466966"/>
              <a:ext cx="8703732" cy="340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2000">
                  <a:solidFill>
                    <a:schemeClr val="tx1"/>
                  </a:solidFill>
                  <a:latin typeface="黑体" panose="02010609060101010101" pitchFamily="49" charset="-122"/>
                  <a:ea typeface="黑体" panose="02010609060101010101" pitchFamily="49" charset="-122"/>
                </a:defRPr>
              </a:lvl1pPr>
              <a:lvl2pPr marL="742950" indent="-285750" eaLnBrk="0" hangingPunct="0">
                <a:defRPr sz="2000">
                  <a:solidFill>
                    <a:schemeClr val="tx1"/>
                  </a:solidFill>
                  <a:latin typeface="黑体" panose="02010609060101010101" pitchFamily="49" charset="-122"/>
                  <a:ea typeface="黑体" panose="02010609060101010101" pitchFamily="49" charset="-122"/>
                </a:defRPr>
              </a:lvl2pPr>
              <a:lvl3pPr marL="1143000" indent="-228600" eaLnBrk="0" hangingPunct="0">
                <a:defRPr sz="2000">
                  <a:solidFill>
                    <a:schemeClr val="tx1"/>
                  </a:solidFill>
                  <a:latin typeface="黑体" panose="02010609060101010101" pitchFamily="49" charset="-122"/>
                  <a:ea typeface="黑体" panose="02010609060101010101" pitchFamily="49" charset="-122"/>
                </a:defRPr>
              </a:lvl3pPr>
              <a:lvl4pPr marL="1600200" indent="-228600" eaLnBrk="0" hangingPunct="0">
                <a:defRPr sz="2000">
                  <a:solidFill>
                    <a:schemeClr val="tx1"/>
                  </a:solidFill>
                  <a:latin typeface="黑体" panose="02010609060101010101" pitchFamily="49" charset="-122"/>
                  <a:ea typeface="黑体" panose="02010609060101010101" pitchFamily="49" charset="-122"/>
                </a:defRPr>
              </a:lvl4pPr>
              <a:lvl5pPr marL="2057400" indent="-228600" eaLnBrk="0" hangingPunct="0">
                <a:defRPr sz="2000">
                  <a:solidFill>
                    <a:schemeClr val="tx1"/>
                  </a:solidFill>
                  <a:latin typeface="黑体" panose="02010609060101010101" pitchFamily="49" charset="-122"/>
                  <a:ea typeface="黑体" panose="02010609060101010101"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9pPr>
            </a:lstStyle>
            <a:p>
              <a:pPr algn="l" eaLnBrk="1" hangingPunct="1">
                <a:buClr>
                  <a:schemeClr val="accent2"/>
                </a:buClr>
                <a:buFont typeface="Wingdings" panose="05000000000000000000" pitchFamily="2" charset="2"/>
                <a:buChar char="o"/>
                <a:defRPr/>
              </a:pPr>
              <a:endParaRPr lang="en-US" altLang="zh-CN" sz="1600" dirty="0">
                <a:latin typeface="Times New Roman" panose="02020603050405020304" pitchFamily="16" charset="0"/>
                <a:cs typeface="Times New Roman" panose="02020603050405020304" pitchFamily="16" charset="0"/>
              </a:endParaRPr>
            </a:p>
            <a:p>
              <a:pPr lvl="1" eaLnBrk="1" hangingPunct="1">
                <a:lnSpc>
                  <a:spcPct val="150000"/>
                </a:lnSpc>
                <a:buClr>
                  <a:schemeClr val="accent2"/>
                </a:buClr>
                <a:buFont typeface="Wingdings" panose="05000000000000000000" pitchFamily="2" charset="2"/>
                <a:buChar char="o"/>
                <a:defRPr/>
              </a:pPr>
              <a:r>
                <a:rPr lang="en-US" altLang="zh-CN" sz="2400" dirty="0">
                  <a:latin typeface="Times New Roman" panose="02020603050405020304" pitchFamily="16" charset="0"/>
                  <a:cs typeface="Times New Roman" panose="02020603050405020304" pitchFamily="16" charset="0"/>
                </a:rPr>
                <a:t>Google</a:t>
              </a:r>
              <a:r>
                <a:rPr lang="zh-CN" altLang="zh-CN" sz="2400" dirty="0">
                  <a:latin typeface="Times New Roman" panose="02020603050405020304" pitchFamily="16" charset="0"/>
                  <a:cs typeface="Times New Roman" panose="02020603050405020304" pitchFamily="16" charset="0"/>
                </a:rPr>
                <a:t>推出 “谷歌流感趋势”</a:t>
              </a:r>
              <a:r>
                <a:rPr lang="zh-CN" altLang="en-US" sz="2400" dirty="0">
                  <a:latin typeface="Times New Roman" panose="02020603050405020304" pitchFamily="16" charset="0"/>
                  <a:cs typeface="Times New Roman" panose="02020603050405020304" pitchFamily="16" charset="0"/>
                </a:rPr>
                <a:t>项目，通过分析搜索单词来预测</a:t>
              </a:r>
              <a:r>
                <a:rPr lang="zh-CN" altLang="zh-CN" sz="2400" dirty="0">
                  <a:latin typeface="Times New Roman" panose="02020603050405020304" pitchFamily="16" charset="0"/>
                  <a:cs typeface="Times New Roman" panose="02020603050405020304" pitchFamily="16" charset="0"/>
                </a:rPr>
                <a:t>流感</a:t>
              </a:r>
              <a:r>
                <a:rPr lang="zh-CN" altLang="en-US" sz="2400" dirty="0">
                  <a:latin typeface="Times New Roman" panose="02020603050405020304" pitchFamily="16" charset="0"/>
                  <a:cs typeface="Times New Roman" panose="02020603050405020304" pitchFamily="16" charset="0"/>
                </a:rPr>
                <a:t>的爆发</a:t>
              </a:r>
              <a:r>
                <a:rPr lang="zh-CN" altLang="zh-CN" sz="2400" dirty="0">
                  <a:latin typeface="Times New Roman" panose="02020603050405020304" pitchFamily="16" charset="0"/>
                  <a:cs typeface="Times New Roman" panose="02020603050405020304" pitchFamily="16" charset="0"/>
                </a:rPr>
                <a:t>。与美国疾病控制和预防中心提供的报告对比，其对追踪疾病的精确率达到</a:t>
              </a:r>
              <a:r>
                <a:rPr lang="en-US" altLang="zh-CN" sz="2400" dirty="0">
                  <a:latin typeface="Times New Roman" panose="02020603050405020304" pitchFamily="16" charset="0"/>
                  <a:cs typeface="Times New Roman" panose="02020603050405020304" pitchFamily="16" charset="0"/>
                </a:rPr>
                <a:t>97%-98%</a:t>
              </a:r>
              <a:endParaRPr lang="en-US" altLang="zh-CN" sz="2400" dirty="0">
                <a:latin typeface="Times New Roman" panose="02020603050405020304" pitchFamily="16" charset="0"/>
                <a:cs typeface="Times New Roman" panose="02020603050405020304" pitchFamily="16" charset="0"/>
              </a:endParaRPr>
            </a:p>
            <a:p>
              <a:pPr marL="457200" lvl="1" indent="0" algn="l" eaLnBrk="1" hangingPunct="1">
                <a:buClr>
                  <a:schemeClr val="accent2"/>
                </a:buClr>
                <a:defRPr/>
              </a:pPr>
              <a:endParaRPr lang="zh-CN" altLang="zh-CN" sz="1800" dirty="0"/>
            </a:p>
            <a:p>
              <a:pPr algn="l" eaLnBrk="1" hangingPunct="1">
                <a:buClr>
                  <a:schemeClr val="accent2"/>
                </a:buClr>
                <a:buFont typeface="Wingdings" panose="05000000000000000000" pitchFamily="2" charset="2"/>
                <a:buChar char="o"/>
                <a:defRPr/>
              </a:pPr>
              <a:endParaRPr lang="en-US" altLang="zh-CN" sz="1800" b="1" dirty="0">
                <a:latin typeface="Times New Roman" panose="02020603050405020304" pitchFamily="16" charset="0"/>
                <a:cs typeface="Times New Roman" panose="02020603050405020304" pitchFamily="16" charset="0"/>
              </a:endParaRPr>
            </a:p>
            <a:p>
              <a:pPr algn="l" eaLnBrk="1" hangingPunct="1">
                <a:buClr>
                  <a:schemeClr val="accent2"/>
                </a:buClr>
                <a:buFont typeface="Wingdings" panose="05000000000000000000" pitchFamily="2" charset="2"/>
                <a:buChar char="o"/>
                <a:defRPr/>
              </a:pPr>
              <a:endParaRPr lang="en-US" altLang="zh-CN" sz="1800" dirty="0">
                <a:latin typeface="Times New Roman" panose="02020603050405020304" pitchFamily="16" charset="0"/>
                <a:cs typeface="Times New Roman" panose="02020603050405020304" pitchFamily="16" charset="0"/>
              </a:endParaRPr>
            </a:p>
          </p:txBody>
        </p:sp>
        <p:pic>
          <p:nvPicPr>
            <p:cNvPr id="5" name="Picture 4"/>
            <p:cNvPicPr>
              <a:picLocks noChangeAspect="1" noChangeArrowheads="1"/>
            </p:cNvPicPr>
            <p:nvPr/>
          </p:nvPicPr>
          <p:blipFill>
            <a:blip r:embed="rId1" cstate="email"/>
            <a:srcRect/>
            <a:stretch>
              <a:fillRect/>
            </a:stretch>
          </p:blipFill>
          <p:spPr bwMode="auto">
            <a:xfrm>
              <a:off x="5622680" y="1560507"/>
              <a:ext cx="3327649" cy="1477669"/>
            </a:xfrm>
            <a:prstGeom prst="rect">
              <a:avLst/>
            </a:prstGeom>
            <a:noFill/>
            <a:ln>
              <a:noFill/>
            </a:ln>
            <a:effectLst/>
            <a:extLst>
              <a:ext uri="{909E8E84-426E-40DD-AFC4-6F175D3DCCD1}">
                <a14:hiddenFill xmlns:a14="http://schemas.microsoft.com/office/drawing/2010/main">
                  <a:solidFill>
                    <a:srgbClr val="333399">
                      <a:alpha val="89803"/>
                    </a:srgbClr>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2" cstate="email"/>
            <a:srcRect/>
            <a:stretch>
              <a:fillRect/>
            </a:stretch>
          </p:blipFill>
          <p:spPr bwMode="auto">
            <a:xfrm>
              <a:off x="4983436" y="1622749"/>
              <a:ext cx="692964" cy="1352081"/>
            </a:xfrm>
            <a:prstGeom prst="rect">
              <a:avLst/>
            </a:prstGeom>
            <a:noFill/>
            <a:ln>
              <a:noFill/>
            </a:ln>
            <a:effectLst/>
            <a:extLst>
              <a:ext uri="{909E8E84-426E-40DD-AFC4-6F175D3DCCD1}">
                <a14:hiddenFill xmlns:a14="http://schemas.microsoft.com/office/drawing/2010/main">
                  <a:solidFill>
                    <a:srgbClr val="333399">
                      <a:alpha val="89803"/>
                    </a:srgbClr>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cstate="email"/>
            <a:srcRect/>
            <a:stretch>
              <a:fillRect/>
            </a:stretch>
          </p:blipFill>
          <p:spPr bwMode="auto">
            <a:xfrm>
              <a:off x="785920" y="1571254"/>
              <a:ext cx="3747586" cy="1484885"/>
            </a:xfrm>
            <a:prstGeom prst="rect">
              <a:avLst/>
            </a:prstGeom>
            <a:noFill/>
            <a:ln>
              <a:noFill/>
            </a:ln>
            <a:effectLst/>
            <a:extLst>
              <a:ext uri="{909E8E84-426E-40DD-AFC4-6F175D3DCCD1}">
                <a14:hiddenFill xmlns:a14="http://schemas.microsoft.com/office/drawing/2010/main">
                  <a:solidFill>
                    <a:srgbClr val="333399">
                      <a:alpha val="89803"/>
                    </a:srgbClr>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53536" y="3169856"/>
              <a:ext cx="4012353" cy="311085"/>
            </a:xfrm>
            <a:prstGeom prst="rect">
              <a:avLst/>
            </a:prstGeom>
          </p:spPr>
          <p:txBody>
            <a:bodyPr wrap="none">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Google</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预测的流感爆发与实际情况对比</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矩形 8"/>
            <p:cNvSpPr/>
            <p:nvPr/>
          </p:nvSpPr>
          <p:spPr>
            <a:xfrm>
              <a:off x="5676400" y="3155185"/>
              <a:ext cx="2640038" cy="311085"/>
            </a:xfrm>
            <a:prstGeom prst="rect">
              <a:avLst/>
            </a:prstGeom>
          </p:spPr>
          <p:txBody>
            <a:bodyPr wrap="none">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Google</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预测的流感分布图</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矩形 9"/>
            <p:cNvSpPr/>
            <p:nvPr/>
          </p:nvSpPr>
          <p:spPr>
            <a:xfrm>
              <a:off x="207964" y="3816838"/>
              <a:ext cx="8255000" cy="248868"/>
            </a:xfrm>
            <a:prstGeom prst="rect">
              <a:avLst/>
            </a:prstGeom>
          </p:spPr>
          <p:txBody>
            <a:bodyPr wrap="square">
              <a:spAutoFit/>
            </a:bodyPr>
            <a:lstStyle/>
            <a:p>
              <a:pPr lvl="2" algn="ctr">
                <a:buClr>
                  <a:schemeClr val="accent2"/>
                </a:buClr>
                <a:defRPr/>
              </a:pPr>
              <a:r>
                <a:rPr lang="en-US" altLang="zh-CN" dirty="0">
                  <a:latin typeface="Times New Roman" panose="02020603050405020304" pitchFamily="16" charset="0"/>
                  <a:cs typeface="Times New Roman" panose="02020603050405020304" pitchFamily="16" charset="0"/>
                </a:rPr>
                <a:t>Detecting influenza epidemics using search engine query data, </a:t>
              </a:r>
              <a:r>
                <a:rPr lang="en-US" altLang="zh-CN" b="1" i="1" dirty="0">
                  <a:solidFill>
                    <a:srgbClr val="5E34F8"/>
                  </a:solidFill>
                  <a:latin typeface="Times New Roman" panose="02020603050405020304" pitchFamily="16" charset="0"/>
                  <a:cs typeface="Times New Roman" panose="02020603050405020304" pitchFamily="16" charset="0"/>
                </a:rPr>
                <a:t>Nature</a:t>
              </a:r>
              <a:r>
                <a:rPr lang="en-US" altLang="zh-CN" dirty="0">
                  <a:latin typeface="Times New Roman" panose="02020603050405020304" pitchFamily="16" charset="0"/>
                  <a:cs typeface="Times New Roman" panose="02020603050405020304" pitchFamily="16" charset="0"/>
                </a:rPr>
                <a:t> 457, 1012-1014 (19 February 2009)</a:t>
              </a:r>
              <a:endParaRPr lang="en-US" altLang="zh-CN" dirty="0">
                <a:latin typeface="Times New Roman" panose="02020603050405020304" pitchFamily="16" charset="0"/>
                <a:cs typeface="Times New Roman" panose="02020603050405020304" pitchFamily="16" charset="0"/>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chemeClr val="tx1"/>
                </a:solidFill>
                <a:latin typeface="Times New Roman" panose="02020603050405020304" pitchFamily="16" charset="0"/>
                <a:cs typeface="Times New Roman" panose="02020603050405020304" pitchFamily="16" charset="0"/>
              </a:rPr>
              <a:t>谷歌预测流感方法中的人工智能</a:t>
            </a:r>
            <a:endParaRPr lang="zh-CN" altLang="en-US" dirty="0"/>
          </a:p>
        </p:txBody>
      </p:sp>
      <p:grpSp>
        <p:nvGrpSpPr>
          <p:cNvPr id="9" name="组合 8"/>
          <p:cNvGrpSpPr/>
          <p:nvPr/>
        </p:nvGrpSpPr>
        <p:grpSpPr>
          <a:xfrm>
            <a:off x="103717" y="597899"/>
            <a:ext cx="11618757" cy="5873451"/>
            <a:chOff x="103718" y="544278"/>
            <a:chExt cx="9043934" cy="4412680"/>
          </a:xfrm>
        </p:grpSpPr>
        <p:sp>
          <p:nvSpPr>
            <p:cNvPr id="4" name="Rectangle 3"/>
            <p:cNvSpPr txBox="1">
              <a:spLocks noChangeArrowheads="1"/>
            </p:cNvSpPr>
            <p:nvPr/>
          </p:nvSpPr>
          <p:spPr bwMode="auto">
            <a:xfrm>
              <a:off x="103718" y="544278"/>
              <a:ext cx="8703733" cy="170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2000">
                  <a:solidFill>
                    <a:schemeClr val="tx1"/>
                  </a:solidFill>
                  <a:latin typeface="黑体" panose="02010609060101010101" pitchFamily="49" charset="-122"/>
                  <a:ea typeface="黑体" panose="02010609060101010101" pitchFamily="49" charset="-122"/>
                </a:defRPr>
              </a:lvl1pPr>
              <a:lvl2pPr marL="742950" indent="-285750" eaLnBrk="0" hangingPunct="0">
                <a:defRPr sz="2000">
                  <a:solidFill>
                    <a:schemeClr val="tx1"/>
                  </a:solidFill>
                  <a:latin typeface="黑体" panose="02010609060101010101" pitchFamily="49" charset="-122"/>
                  <a:ea typeface="黑体" panose="02010609060101010101" pitchFamily="49" charset="-122"/>
                </a:defRPr>
              </a:lvl2pPr>
              <a:lvl3pPr marL="1143000" indent="-228600" eaLnBrk="0" hangingPunct="0">
                <a:defRPr sz="2000">
                  <a:solidFill>
                    <a:schemeClr val="tx1"/>
                  </a:solidFill>
                  <a:latin typeface="黑体" panose="02010609060101010101" pitchFamily="49" charset="-122"/>
                  <a:ea typeface="黑体" panose="02010609060101010101" pitchFamily="49" charset="-122"/>
                </a:defRPr>
              </a:lvl3pPr>
              <a:lvl4pPr marL="1600200" indent="-228600" eaLnBrk="0" hangingPunct="0">
                <a:defRPr sz="2000">
                  <a:solidFill>
                    <a:schemeClr val="tx1"/>
                  </a:solidFill>
                  <a:latin typeface="黑体" panose="02010609060101010101" pitchFamily="49" charset="-122"/>
                  <a:ea typeface="黑体" panose="02010609060101010101" pitchFamily="49" charset="-122"/>
                </a:defRPr>
              </a:lvl4pPr>
              <a:lvl5pPr marL="2057400" indent="-228600" eaLnBrk="0" hangingPunct="0">
                <a:defRPr sz="2000">
                  <a:solidFill>
                    <a:schemeClr val="tx1"/>
                  </a:solidFill>
                  <a:latin typeface="黑体" panose="02010609060101010101" pitchFamily="49" charset="-122"/>
                  <a:ea typeface="黑体" panose="02010609060101010101"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9pPr>
            </a:lstStyle>
            <a:p>
              <a:pPr algn="l" eaLnBrk="1" hangingPunct="1">
                <a:buClr>
                  <a:schemeClr val="accent2"/>
                </a:buClr>
                <a:buFont typeface="Wingdings" panose="05000000000000000000" pitchFamily="2" charset="2"/>
                <a:buChar char="o"/>
                <a:defRPr/>
              </a:pPr>
              <a:endParaRPr lang="en-US" altLang="zh-CN" sz="1600" dirty="0">
                <a:latin typeface="Times New Roman" panose="02020603050405020304" pitchFamily="16" charset="0"/>
                <a:cs typeface="Times New Roman" panose="02020603050405020304" pitchFamily="16" charset="0"/>
              </a:endParaRPr>
            </a:p>
            <a:p>
              <a:pPr marL="800100" lvl="1" indent="-342900" eaLnBrk="1" hangingPunct="1">
                <a:buClr>
                  <a:schemeClr val="accent2"/>
                </a:buClr>
                <a:buFont typeface="Wingdings" panose="05000000000000000000" pitchFamily="2" charset="2"/>
                <a:buChar char="Ø"/>
                <a:defRPr/>
              </a:pPr>
              <a:r>
                <a:rPr lang="zh-CN" altLang="en-US" sz="2400" dirty="0">
                  <a:latin typeface="Times New Roman" panose="02020603050405020304" pitchFamily="16" charset="0"/>
                  <a:cs typeface="Times New Roman" panose="02020603050405020304" pitchFamily="16" charset="0"/>
                </a:rPr>
                <a:t>谷歌流感预测（</a:t>
              </a:r>
              <a:r>
                <a:rPr lang="en-US" altLang="zh-CN" sz="2400" dirty="0">
                  <a:latin typeface="Times New Roman" panose="02020603050405020304" pitchFamily="16" charset="0"/>
                  <a:cs typeface="Times New Roman" panose="02020603050405020304" pitchFamily="16" charset="0"/>
                </a:rPr>
                <a:t>Google Flu Trends</a:t>
              </a:r>
              <a:r>
                <a:rPr lang="zh-CN" altLang="en-US" sz="2400" dirty="0">
                  <a:latin typeface="Times New Roman" panose="02020603050405020304" pitchFamily="16" charset="0"/>
                  <a:cs typeface="Times New Roman" panose="02020603050405020304" pitchFamily="16" charset="0"/>
                </a:rPr>
                <a:t>，</a:t>
              </a:r>
              <a:r>
                <a:rPr lang="en-US" altLang="zh-CN" sz="2400" dirty="0">
                  <a:latin typeface="Times New Roman" panose="02020603050405020304" pitchFamily="16" charset="0"/>
                  <a:cs typeface="Times New Roman" panose="02020603050405020304" pitchFamily="16" charset="0"/>
                </a:rPr>
                <a:t>GFT</a:t>
              </a:r>
              <a:r>
                <a:rPr lang="zh-CN" altLang="en-US" sz="2400" dirty="0">
                  <a:latin typeface="Times New Roman" panose="02020603050405020304" pitchFamily="16" charset="0"/>
                  <a:cs typeface="Times New Roman" panose="02020603050405020304" pitchFamily="16" charset="0"/>
                </a:rPr>
                <a:t>）所预测流感样病例门诊数超过了与美国疾病预防控制中心（</a:t>
              </a:r>
              <a:r>
                <a:rPr lang="en-US" altLang="zh-CN" sz="2400" dirty="0">
                  <a:latin typeface="Times New Roman" panose="02020603050405020304" pitchFamily="16" charset="0"/>
                  <a:cs typeface="Times New Roman" panose="02020603050405020304" pitchFamily="16" charset="0"/>
                </a:rPr>
                <a:t>Centers for Disease Control and Prevention</a:t>
              </a:r>
              <a:r>
                <a:rPr lang="zh-CN" altLang="en-US" sz="2400" dirty="0">
                  <a:latin typeface="Times New Roman" panose="02020603050405020304" pitchFamily="16" charset="0"/>
                  <a:cs typeface="Times New Roman" panose="02020603050405020304" pitchFamily="16" charset="0"/>
                </a:rPr>
                <a:t>，</a:t>
              </a:r>
              <a:r>
                <a:rPr lang="en-US" altLang="zh-CN" sz="2400" dirty="0">
                  <a:latin typeface="Times New Roman" panose="02020603050405020304" pitchFamily="16" charset="0"/>
                  <a:cs typeface="Times New Roman" panose="02020603050405020304" pitchFamily="16" charset="0"/>
                </a:rPr>
                <a:t>CDC</a:t>
              </a:r>
              <a:r>
                <a:rPr lang="zh-CN" altLang="en-US" sz="2400" dirty="0">
                  <a:latin typeface="Times New Roman" panose="02020603050405020304" pitchFamily="16" charset="0"/>
                  <a:cs typeface="Times New Roman" panose="02020603050405020304" pitchFamily="16" charset="0"/>
                </a:rPr>
                <a:t>）根据全美各实验室监测报告得出的预测结果的两倍。</a:t>
              </a:r>
              <a:endParaRPr lang="zh-CN" altLang="en-US" sz="2400" dirty="0">
                <a:latin typeface="Times New Roman" panose="02020603050405020304" pitchFamily="16" charset="0"/>
                <a:cs typeface="Times New Roman" panose="02020603050405020304" pitchFamily="16" charset="0"/>
              </a:endParaRPr>
            </a:p>
            <a:p>
              <a:pPr marL="800100" lvl="1" indent="-342900" eaLnBrk="1" hangingPunct="1">
                <a:buClr>
                  <a:schemeClr val="accent2"/>
                </a:buClr>
                <a:buFont typeface="Wingdings" panose="05000000000000000000" pitchFamily="2" charset="2"/>
                <a:buChar char="Ø"/>
                <a:defRPr/>
              </a:pPr>
              <a:r>
                <a:rPr lang="zh-CN" altLang="en-US" sz="2400" dirty="0">
                  <a:latin typeface="Times New Roman" panose="02020603050405020304" pitchFamily="16" charset="0"/>
                  <a:cs typeface="Times New Roman" panose="02020603050405020304" pitchFamily="16" charset="0"/>
                </a:rPr>
                <a:t>“大数据傲慢”</a:t>
              </a:r>
              <a:r>
                <a:rPr lang="en-US" altLang="zh-CN" sz="2400" dirty="0">
                  <a:latin typeface="Times New Roman" panose="02020603050405020304" pitchFamily="16" charset="0"/>
                  <a:cs typeface="Times New Roman" panose="02020603050405020304" pitchFamily="16" charset="0"/>
                </a:rPr>
                <a:t>(Big Data Hubris): </a:t>
              </a:r>
              <a:r>
                <a:rPr lang="zh-CN" altLang="en-US" sz="2400" dirty="0">
                  <a:latin typeface="Times New Roman" panose="02020603050405020304" pitchFamily="16" charset="0"/>
                  <a:cs typeface="Times New Roman" panose="02020603050405020304" pitchFamily="16" charset="0"/>
                </a:rPr>
                <a:t>认为大数据可以完全取代传统的数据收集方法，而非作为后者的补充</a:t>
              </a:r>
              <a:endParaRPr lang="en-US" altLang="zh-CN" sz="2400" dirty="0">
                <a:latin typeface="Times New Roman" panose="02020603050405020304" pitchFamily="16" charset="0"/>
                <a:cs typeface="Times New Roman" panose="02020603050405020304" pitchFamily="16" charset="0"/>
              </a:endParaRPr>
            </a:p>
            <a:p>
              <a:pPr marL="457200" lvl="1" indent="0" algn="l" eaLnBrk="1" hangingPunct="1">
                <a:buClr>
                  <a:schemeClr val="accent2"/>
                </a:buClr>
                <a:defRPr/>
              </a:pPr>
              <a:endParaRPr lang="zh-CN" altLang="zh-CN" sz="2400" dirty="0"/>
            </a:p>
            <a:p>
              <a:pPr algn="l" eaLnBrk="1" hangingPunct="1">
                <a:buClr>
                  <a:schemeClr val="accent2"/>
                </a:buClr>
                <a:buFont typeface="Wingdings" panose="05000000000000000000" pitchFamily="2" charset="2"/>
                <a:buChar char="o"/>
                <a:defRPr/>
              </a:pPr>
              <a:endParaRPr lang="en-US" altLang="zh-CN" sz="1600" b="1" dirty="0">
                <a:latin typeface="Times New Roman" panose="02020603050405020304" pitchFamily="16" charset="0"/>
                <a:cs typeface="Times New Roman" panose="02020603050405020304" pitchFamily="16" charset="0"/>
              </a:endParaRPr>
            </a:p>
            <a:p>
              <a:pPr algn="l" eaLnBrk="1" hangingPunct="1">
                <a:buClr>
                  <a:schemeClr val="accent2"/>
                </a:buClr>
                <a:buFont typeface="Wingdings" panose="05000000000000000000" pitchFamily="2" charset="2"/>
                <a:buChar char="o"/>
                <a:defRPr/>
              </a:pPr>
              <a:endParaRPr lang="en-US" altLang="zh-CN" sz="1800" dirty="0">
                <a:latin typeface="Times New Roman" panose="02020603050405020304" pitchFamily="16" charset="0"/>
                <a:cs typeface="Times New Roman" panose="02020603050405020304" pitchFamily="16" charset="0"/>
              </a:endParaRPr>
            </a:p>
          </p:txBody>
        </p:sp>
        <p:sp>
          <p:nvSpPr>
            <p:cNvPr id="5" name="矩形 4"/>
            <p:cNvSpPr/>
            <p:nvPr/>
          </p:nvSpPr>
          <p:spPr>
            <a:xfrm>
              <a:off x="892652" y="4679482"/>
              <a:ext cx="8255000" cy="277476"/>
            </a:xfrm>
            <a:prstGeom prst="rect">
              <a:avLst/>
            </a:prstGeom>
          </p:spPr>
          <p:txBody>
            <a:bodyPr wrap="square">
              <a:spAutoFit/>
            </a:bodyPr>
            <a:lstStyle/>
            <a:p>
              <a:pPr lvl="2" algn="ctr">
                <a:buClr>
                  <a:schemeClr val="accent2"/>
                </a:buClr>
                <a:defRPr/>
              </a:pPr>
              <a:r>
                <a:rPr lang="en-US" altLang="zh-CN" dirty="0">
                  <a:latin typeface="Times New Roman" panose="02020603050405020304" pitchFamily="16" charset="0"/>
                  <a:cs typeface="Times New Roman" panose="02020603050405020304" pitchFamily="16" charset="0"/>
                </a:rPr>
                <a:t>The Parable of Google Flu: Traps in Big Data Analysis, </a:t>
              </a:r>
              <a:r>
                <a:rPr lang="en-US" altLang="zh-CN" b="1" i="1" dirty="0">
                  <a:solidFill>
                    <a:srgbClr val="5E34F8"/>
                  </a:solidFill>
                  <a:latin typeface="Times New Roman" panose="02020603050405020304" pitchFamily="16" charset="0"/>
                  <a:cs typeface="Times New Roman" panose="02020603050405020304" pitchFamily="16" charset="0"/>
                </a:rPr>
                <a:t>Science</a:t>
              </a:r>
              <a:r>
                <a:rPr lang="en-US" altLang="zh-CN" dirty="0">
                  <a:latin typeface="Times New Roman" panose="02020603050405020304" pitchFamily="16" charset="0"/>
                  <a:cs typeface="Times New Roman" panose="02020603050405020304" pitchFamily="16" charset="0"/>
                </a:rPr>
                <a:t>  14 Mar 2014</a:t>
              </a:r>
              <a:endParaRPr lang="en-US" altLang="zh-CN" dirty="0">
                <a:latin typeface="Times New Roman" panose="02020603050405020304" pitchFamily="16" charset="0"/>
                <a:cs typeface="Times New Roman" panose="02020603050405020304" pitchFamily="16" charset="0"/>
              </a:endParaRPr>
            </a:p>
          </p:txBody>
        </p:sp>
        <p:pic>
          <p:nvPicPr>
            <p:cNvPr id="6" name="Picture 2" descr="https://3-im.guokr.com/92BDh1B39gzXFwQUBF9xXP4FrwOHJlko4AN2q_fx4GeNAgAAyQEAAEpQ.jpg?imageView2/1/w/640/h/447"/>
            <p:cNvPicPr>
              <a:picLocks noChangeAspect="1" noChangeArrowheads="1"/>
            </p:cNvPicPr>
            <p:nvPr/>
          </p:nvPicPr>
          <p:blipFill>
            <a:blip r:embed="rId1" cstate="email"/>
            <a:srcRect/>
            <a:stretch>
              <a:fillRect/>
            </a:stretch>
          </p:blipFill>
          <p:spPr bwMode="auto">
            <a:xfrm>
              <a:off x="2541714" y="2320672"/>
              <a:ext cx="5400347" cy="240390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03718" y="2863618"/>
              <a:ext cx="1708150" cy="1318012"/>
            </a:xfrm>
            <a:prstGeom prst="rect">
              <a:avLst/>
            </a:prstGeom>
          </p:spPr>
          <p:txBody>
            <a:bodyPr wrap="square">
              <a:spAutoFit/>
            </a:bodyPr>
            <a:lstStyle/>
            <a:p>
              <a:r>
                <a:rPr lang="en-US" altLang="zh-CN" dirty="0">
                  <a:latin typeface="Times New Roman" panose="02020603050405020304" pitchFamily="16" charset="0"/>
                  <a:ea typeface="黑体" panose="02010609060101010101" pitchFamily="49" charset="-122"/>
                  <a:cs typeface="Times New Roman" panose="02020603050405020304" pitchFamily="16" charset="0"/>
                </a:rPr>
                <a:t>GFT</a:t>
              </a:r>
              <a:r>
                <a:rPr lang="zh-CN" altLang="en-US" dirty="0">
                  <a:latin typeface="Times New Roman" panose="02020603050405020304" pitchFamily="16" charset="0"/>
                  <a:ea typeface="黑体" panose="02010609060101010101" pitchFamily="49" charset="-122"/>
                  <a:cs typeface="Times New Roman" panose="02020603050405020304" pitchFamily="16" charset="0"/>
                </a:rPr>
                <a:t>的平均绝对偏差为</a:t>
              </a:r>
              <a:r>
                <a:rPr lang="en-US" altLang="zh-CN" dirty="0">
                  <a:latin typeface="Times New Roman" panose="02020603050405020304" pitchFamily="16" charset="0"/>
                  <a:ea typeface="黑体" panose="02010609060101010101" pitchFamily="49" charset="-122"/>
                  <a:cs typeface="Times New Roman" panose="02020603050405020304" pitchFamily="16" charset="0"/>
                </a:rPr>
                <a:t>0.486</a:t>
              </a:r>
              <a:r>
                <a:rPr lang="zh-CN" altLang="en-US"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dirty="0">
                  <a:latin typeface="Times New Roman" panose="02020603050405020304" pitchFamily="16" charset="0"/>
                  <a:ea typeface="黑体" panose="02010609060101010101" pitchFamily="49" charset="-122"/>
                  <a:cs typeface="Times New Roman" panose="02020603050405020304" pitchFamily="16" charset="0"/>
                </a:rPr>
                <a:t>CDC</a:t>
              </a:r>
              <a:r>
                <a:rPr lang="zh-CN" altLang="en-US" dirty="0">
                  <a:latin typeface="Times New Roman" panose="02020603050405020304" pitchFamily="16" charset="0"/>
                  <a:ea typeface="黑体" panose="02010609060101010101" pitchFamily="49" charset="-122"/>
                  <a:cs typeface="Times New Roman" panose="02020603050405020304" pitchFamily="16" charset="0"/>
                </a:rPr>
                <a:t>滞后模型的平均绝对偏差为</a:t>
              </a:r>
              <a:r>
                <a:rPr lang="en-US" altLang="zh-CN" dirty="0">
                  <a:latin typeface="Times New Roman" panose="02020603050405020304" pitchFamily="16" charset="0"/>
                  <a:ea typeface="黑体" panose="02010609060101010101" pitchFamily="49" charset="-122"/>
                  <a:cs typeface="Times New Roman" panose="02020603050405020304" pitchFamily="16" charset="0"/>
                </a:rPr>
                <a:t>0.311</a:t>
              </a:r>
              <a:r>
                <a:rPr lang="zh-CN" altLang="en-US"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GFT</a:t>
              </a:r>
              <a:r>
                <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与</a:t>
              </a: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CDC</a:t>
              </a:r>
              <a:r>
                <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相结合的平均绝对偏差为</a:t>
              </a: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0.232</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8" name="直接箭头连接符 7"/>
            <p:cNvCxnSpPr/>
            <p:nvPr/>
          </p:nvCxnSpPr>
          <p:spPr>
            <a:xfrm>
              <a:off x="1811868" y="3386532"/>
              <a:ext cx="804332" cy="330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chemeClr val="tx1"/>
                </a:solidFill>
                <a:latin typeface="Times New Roman" panose="02020603050405020304" pitchFamily="16" charset="0"/>
                <a:cs typeface="Times New Roman" panose="02020603050405020304" pitchFamily="16" charset="0"/>
              </a:rPr>
              <a:t>小数据  </a:t>
            </a:r>
            <a:r>
              <a:rPr lang="en-US" altLang="zh-CN" sz="4000" b="1" dirty="0">
                <a:solidFill>
                  <a:schemeClr val="tx1"/>
                </a:solidFill>
                <a:latin typeface="Times New Roman" panose="02020603050405020304" pitchFamily="16" charset="0"/>
                <a:cs typeface="Times New Roman" panose="02020603050405020304" pitchFamily="16" charset="0"/>
              </a:rPr>
              <a:t>Versus  </a:t>
            </a:r>
            <a:r>
              <a:rPr lang="zh-CN" altLang="en-US" sz="4000" b="1" dirty="0">
                <a:solidFill>
                  <a:schemeClr val="tx1"/>
                </a:solidFill>
                <a:latin typeface="Times New Roman" panose="02020603050405020304" pitchFamily="16" charset="0"/>
                <a:cs typeface="Times New Roman" panose="02020603050405020304" pitchFamily="16" charset="0"/>
              </a:rPr>
              <a:t>大数据</a:t>
            </a:r>
            <a:endParaRPr lang="zh-CN" altLang="en-US" dirty="0"/>
          </a:p>
        </p:txBody>
      </p:sp>
      <p:grpSp>
        <p:nvGrpSpPr>
          <p:cNvPr id="7" name="组合 6"/>
          <p:cNvGrpSpPr/>
          <p:nvPr/>
        </p:nvGrpSpPr>
        <p:grpSpPr>
          <a:xfrm>
            <a:off x="86102" y="417326"/>
            <a:ext cx="11797551" cy="6102374"/>
            <a:chOff x="323852" y="221429"/>
            <a:chExt cx="8703733" cy="4402039"/>
          </a:xfrm>
        </p:grpSpPr>
        <p:sp>
          <p:nvSpPr>
            <p:cNvPr id="4" name="Rectangle 3"/>
            <p:cNvSpPr txBox="1">
              <a:spLocks noChangeArrowheads="1"/>
            </p:cNvSpPr>
            <p:nvPr/>
          </p:nvSpPr>
          <p:spPr bwMode="auto">
            <a:xfrm>
              <a:off x="323852" y="221429"/>
              <a:ext cx="8703733" cy="170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2000">
                  <a:solidFill>
                    <a:schemeClr val="tx1"/>
                  </a:solidFill>
                  <a:latin typeface="黑体" panose="02010609060101010101" pitchFamily="49" charset="-122"/>
                  <a:ea typeface="黑体" panose="02010609060101010101" pitchFamily="49" charset="-122"/>
                </a:defRPr>
              </a:lvl1pPr>
              <a:lvl2pPr marL="742950" indent="-285750" eaLnBrk="0" hangingPunct="0">
                <a:defRPr sz="2000">
                  <a:solidFill>
                    <a:schemeClr val="tx1"/>
                  </a:solidFill>
                  <a:latin typeface="黑体" panose="02010609060101010101" pitchFamily="49" charset="-122"/>
                  <a:ea typeface="黑体" panose="02010609060101010101" pitchFamily="49" charset="-122"/>
                </a:defRPr>
              </a:lvl2pPr>
              <a:lvl3pPr marL="1143000" indent="-228600" eaLnBrk="0" hangingPunct="0">
                <a:defRPr sz="2000">
                  <a:solidFill>
                    <a:schemeClr val="tx1"/>
                  </a:solidFill>
                  <a:latin typeface="黑体" panose="02010609060101010101" pitchFamily="49" charset="-122"/>
                  <a:ea typeface="黑体" panose="02010609060101010101" pitchFamily="49" charset="-122"/>
                </a:defRPr>
              </a:lvl3pPr>
              <a:lvl4pPr marL="1600200" indent="-228600" eaLnBrk="0" hangingPunct="0">
                <a:defRPr sz="2000">
                  <a:solidFill>
                    <a:schemeClr val="tx1"/>
                  </a:solidFill>
                  <a:latin typeface="黑体" panose="02010609060101010101" pitchFamily="49" charset="-122"/>
                  <a:ea typeface="黑体" panose="02010609060101010101" pitchFamily="49" charset="-122"/>
                </a:defRPr>
              </a:lvl4pPr>
              <a:lvl5pPr marL="2057400" indent="-228600" eaLnBrk="0" hangingPunct="0">
                <a:defRPr sz="2000">
                  <a:solidFill>
                    <a:schemeClr val="tx1"/>
                  </a:solidFill>
                  <a:latin typeface="黑体" panose="02010609060101010101" pitchFamily="49" charset="-122"/>
                  <a:ea typeface="黑体" panose="02010609060101010101"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9pPr>
            </a:lstStyle>
            <a:p>
              <a:pPr algn="l" eaLnBrk="1" hangingPunct="1">
                <a:buClr>
                  <a:schemeClr val="accent2"/>
                </a:buClr>
                <a:buFont typeface="Wingdings" panose="05000000000000000000" pitchFamily="2" charset="2"/>
                <a:buChar char="o"/>
                <a:defRPr/>
              </a:pPr>
              <a:endParaRPr lang="en-US" altLang="zh-CN" sz="1600" dirty="0">
                <a:latin typeface="Times New Roman" panose="02020603050405020304" pitchFamily="16" charset="0"/>
                <a:cs typeface="Times New Roman" panose="02020603050405020304" pitchFamily="16" charset="0"/>
              </a:endParaRPr>
            </a:p>
            <a:p>
              <a:pPr lvl="1" eaLnBrk="1" hangingPunct="1">
                <a:lnSpc>
                  <a:spcPct val="150000"/>
                </a:lnSpc>
                <a:buClr>
                  <a:schemeClr val="accent2"/>
                </a:buClr>
                <a:buFont typeface="Wingdings" panose="05000000000000000000" pitchFamily="2" charset="2"/>
                <a:buChar char="Ø"/>
                <a:defRPr/>
              </a:pPr>
              <a:r>
                <a:rPr lang="en-US" altLang="zh-CN" sz="1800" dirty="0">
                  <a:latin typeface="Times New Roman" panose="02020603050405020304" pitchFamily="16" charset="0"/>
                  <a:cs typeface="Times New Roman" panose="02020603050405020304" pitchFamily="16" charset="0"/>
                </a:rPr>
                <a:t>1936</a:t>
              </a:r>
              <a:r>
                <a:rPr lang="zh-CN" altLang="en-US" sz="1800" dirty="0">
                  <a:latin typeface="Times New Roman" panose="02020603050405020304" pitchFamily="16" charset="0"/>
                  <a:cs typeface="Times New Roman" panose="02020603050405020304" pitchFamily="16" charset="0"/>
                </a:rPr>
                <a:t>年</a:t>
              </a:r>
              <a:r>
                <a:rPr lang="en-US" altLang="zh-CN" sz="1800" dirty="0">
                  <a:latin typeface="Times New Roman" panose="02020603050405020304" pitchFamily="16" charset="0"/>
                  <a:cs typeface="Times New Roman" panose="02020603050405020304" pitchFamily="16" charset="0"/>
                </a:rPr>
                <a:t>《</a:t>
              </a:r>
              <a:r>
                <a:rPr lang="zh-CN" altLang="en-US" sz="1800" dirty="0">
                  <a:latin typeface="Times New Roman" panose="02020603050405020304" pitchFamily="16" charset="0"/>
                  <a:cs typeface="Times New Roman" panose="02020603050405020304" pitchFamily="16" charset="0"/>
                </a:rPr>
                <a:t>文学文摘</a:t>
              </a:r>
              <a:r>
                <a:rPr lang="en-US" altLang="zh-CN" sz="1800" dirty="0">
                  <a:latin typeface="Times New Roman" panose="02020603050405020304" pitchFamily="16" charset="0"/>
                  <a:cs typeface="Times New Roman" panose="02020603050405020304" pitchFamily="16" charset="0"/>
                </a:rPr>
                <a:t>》</a:t>
              </a:r>
              <a:r>
                <a:rPr lang="zh-CN" altLang="en-US" sz="1800" dirty="0">
                  <a:latin typeface="Times New Roman" panose="02020603050405020304" pitchFamily="16" charset="0"/>
                  <a:cs typeface="Times New Roman" panose="02020603050405020304" pitchFamily="16" charset="0"/>
                </a:rPr>
                <a:t>（</a:t>
              </a:r>
              <a:r>
                <a:rPr lang="en-US" altLang="zh-CN" sz="1800" dirty="0">
                  <a:latin typeface="Times New Roman" panose="02020603050405020304" pitchFamily="16" charset="0"/>
                  <a:cs typeface="Times New Roman" panose="02020603050405020304" pitchFamily="16" charset="0"/>
                </a:rPr>
                <a:t>The Literary Digest</a:t>
              </a:r>
              <a:r>
                <a:rPr lang="zh-CN" altLang="en-US" sz="1800" dirty="0">
                  <a:latin typeface="Times New Roman" panose="02020603050405020304" pitchFamily="16" charset="0"/>
                  <a:cs typeface="Times New Roman" panose="02020603050405020304" pitchFamily="16" charset="0"/>
                </a:rPr>
                <a:t>）预测总统选举：民主党人艾尔弗雷德</a:t>
              </a:r>
              <a:r>
                <a:rPr lang="en-US" altLang="zh-CN" sz="1800" dirty="0">
                  <a:latin typeface="Times New Roman" panose="02020603050405020304" pitchFamily="16" charset="0"/>
                  <a:cs typeface="Times New Roman" panose="02020603050405020304" pitchFamily="16" charset="0"/>
                </a:rPr>
                <a:t>·</a:t>
              </a:r>
              <a:r>
                <a:rPr lang="zh-CN" altLang="en-US" sz="1800" dirty="0">
                  <a:latin typeface="Times New Roman" panose="02020603050405020304" pitchFamily="16" charset="0"/>
                  <a:cs typeface="Times New Roman" panose="02020603050405020304" pitchFamily="16" charset="0"/>
                </a:rPr>
                <a:t>兰登（</a:t>
              </a:r>
              <a:r>
                <a:rPr lang="en-US" altLang="zh-CN" sz="1800" dirty="0">
                  <a:latin typeface="Times New Roman" panose="02020603050405020304" pitchFamily="16" charset="0"/>
                  <a:cs typeface="Times New Roman" panose="02020603050405020304" pitchFamily="16" charset="0"/>
                </a:rPr>
                <a:t>Alfred Landon</a:t>
              </a:r>
              <a:r>
                <a:rPr lang="zh-CN" altLang="en-US" sz="1800" dirty="0">
                  <a:latin typeface="Times New Roman" panose="02020603050405020304" pitchFamily="16" charset="0"/>
                  <a:cs typeface="Times New Roman" panose="02020603050405020304" pitchFamily="16" charset="0"/>
                </a:rPr>
                <a:t>）与时任总统富兰克林</a:t>
              </a:r>
              <a:r>
                <a:rPr lang="en-US" altLang="zh-CN" sz="1800" dirty="0">
                  <a:latin typeface="Times New Roman" panose="02020603050405020304" pitchFamily="16" charset="0"/>
                  <a:cs typeface="Times New Roman" panose="02020603050405020304" pitchFamily="16" charset="0"/>
                </a:rPr>
                <a:t>·</a:t>
              </a:r>
              <a:r>
                <a:rPr lang="zh-CN" altLang="en-US" sz="1800" dirty="0">
                  <a:latin typeface="Times New Roman" panose="02020603050405020304" pitchFamily="16" charset="0"/>
                  <a:cs typeface="Times New Roman" panose="02020603050405020304" pitchFamily="16" charset="0"/>
                </a:rPr>
                <a:t>罗斯福（</a:t>
              </a:r>
              <a:r>
                <a:rPr lang="en-US" altLang="zh-CN" sz="1800" dirty="0">
                  <a:latin typeface="Times New Roman" panose="02020603050405020304" pitchFamily="16" charset="0"/>
                  <a:cs typeface="Times New Roman" panose="02020603050405020304" pitchFamily="16" charset="0"/>
                </a:rPr>
                <a:t>Franklin Roosevelt</a:t>
              </a:r>
              <a:r>
                <a:rPr lang="zh-CN" altLang="en-US" sz="1800" dirty="0">
                  <a:latin typeface="Times New Roman" panose="02020603050405020304" pitchFamily="16" charset="0"/>
                  <a:cs typeface="Times New Roman" panose="02020603050405020304" pitchFamily="16" charset="0"/>
                </a:rPr>
                <a:t>）</a:t>
              </a:r>
              <a:endParaRPr lang="zh-CN" altLang="en-US" sz="1800" dirty="0">
                <a:latin typeface="Times New Roman" panose="02020603050405020304" pitchFamily="16" charset="0"/>
                <a:cs typeface="Times New Roman" panose="02020603050405020304" pitchFamily="16" charset="0"/>
              </a:endParaRPr>
            </a:p>
            <a:p>
              <a:pPr lvl="1" eaLnBrk="1" hangingPunct="1">
                <a:lnSpc>
                  <a:spcPct val="150000"/>
                </a:lnSpc>
                <a:buClr>
                  <a:schemeClr val="accent2"/>
                </a:buClr>
                <a:buFont typeface="Wingdings" panose="05000000000000000000" pitchFamily="2" charset="2"/>
                <a:buChar char="Ø"/>
                <a:defRPr/>
              </a:pPr>
              <a:r>
                <a:rPr lang="en-US" altLang="zh-CN" sz="1800" dirty="0">
                  <a:latin typeface="Times New Roman" panose="02020603050405020304" pitchFamily="16" charset="0"/>
                  <a:cs typeface="Times New Roman" panose="02020603050405020304" pitchFamily="16" charset="0"/>
                </a:rPr>
                <a:t>《</a:t>
              </a:r>
              <a:r>
                <a:rPr lang="zh-CN" altLang="en-US" sz="1800" dirty="0">
                  <a:latin typeface="Times New Roman" panose="02020603050405020304" pitchFamily="16" charset="0"/>
                  <a:cs typeface="Times New Roman" panose="02020603050405020304" pitchFamily="16" charset="0"/>
                </a:rPr>
                <a:t>文学文摘</a:t>
              </a:r>
              <a:r>
                <a:rPr lang="en-US" altLang="zh-CN" sz="1800" dirty="0">
                  <a:latin typeface="Times New Roman" panose="02020603050405020304" pitchFamily="16" charset="0"/>
                  <a:cs typeface="Times New Roman" panose="02020603050405020304" pitchFamily="16" charset="0"/>
                </a:rPr>
                <a:t>》</a:t>
              </a:r>
              <a:r>
                <a:rPr lang="zh-CN" altLang="en-US" sz="1800" dirty="0">
                  <a:latin typeface="Times New Roman" panose="02020603050405020304" pitchFamily="16" charset="0"/>
                  <a:cs typeface="Times New Roman" panose="02020603050405020304" pitchFamily="16" charset="0"/>
                </a:rPr>
                <a:t>给自己的订户邮寄了</a:t>
              </a:r>
              <a:r>
                <a:rPr lang="en-US" altLang="zh-CN" sz="1800" dirty="0">
                  <a:latin typeface="Times New Roman" panose="02020603050405020304" pitchFamily="16" charset="0"/>
                  <a:cs typeface="Times New Roman" panose="02020603050405020304" pitchFamily="16" charset="0"/>
                </a:rPr>
                <a:t>1000</a:t>
              </a:r>
              <a:r>
                <a:rPr lang="zh-CN" altLang="en-US" sz="1800" dirty="0">
                  <a:latin typeface="Times New Roman" panose="02020603050405020304" pitchFamily="16" charset="0"/>
                  <a:cs typeface="Times New Roman" panose="02020603050405020304" pitchFamily="16" charset="0"/>
                </a:rPr>
                <a:t>万份调查问卷，根据回收到的</a:t>
              </a:r>
              <a:r>
                <a:rPr lang="en-US" altLang="zh-CN" sz="1800" dirty="0">
                  <a:latin typeface="Times New Roman" panose="02020603050405020304" pitchFamily="16" charset="0"/>
                  <a:cs typeface="Times New Roman" panose="02020603050405020304" pitchFamily="16" charset="0"/>
                </a:rPr>
                <a:t>240</a:t>
              </a:r>
              <a:r>
                <a:rPr lang="zh-CN" altLang="en-US" sz="1800" dirty="0">
                  <a:latin typeface="Times New Roman" panose="02020603050405020304" pitchFamily="16" charset="0"/>
                  <a:cs typeface="Times New Roman" panose="02020603050405020304" pitchFamily="16" charset="0"/>
                </a:rPr>
                <a:t>万份回执，预测艾尔弗雷德</a:t>
              </a:r>
              <a:r>
                <a:rPr lang="en-US" altLang="zh-CN" sz="1800" dirty="0">
                  <a:latin typeface="Times New Roman" panose="02020603050405020304" pitchFamily="16" charset="0"/>
                  <a:cs typeface="Times New Roman" panose="02020603050405020304" pitchFamily="16" charset="0"/>
                </a:rPr>
                <a:t>·</a:t>
              </a:r>
              <a:r>
                <a:rPr lang="zh-CN" altLang="en-US" sz="1800" dirty="0">
                  <a:latin typeface="Times New Roman" panose="02020603050405020304" pitchFamily="16" charset="0"/>
                  <a:cs typeface="Times New Roman" panose="02020603050405020304" pitchFamily="16" charset="0"/>
                </a:rPr>
                <a:t>兰登将会以</a:t>
              </a:r>
              <a:r>
                <a:rPr lang="en-US" altLang="zh-CN" sz="1800" dirty="0">
                  <a:latin typeface="Times New Roman" panose="02020603050405020304" pitchFamily="16" charset="0"/>
                  <a:cs typeface="Times New Roman" panose="02020603050405020304" pitchFamily="16" charset="0"/>
                </a:rPr>
                <a:t>55</a:t>
              </a:r>
              <a:r>
                <a:rPr lang="zh-CN" altLang="en-US" sz="1800" dirty="0">
                  <a:latin typeface="Times New Roman" panose="02020603050405020304" pitchFamily="16" charset="0"/>
                  <a:cs typeface="Times New Roman" panose="02020603050405020304" pitchFamily="16" charset="0"/>
                </a:rPr>
                <a:t>比</a:t>
              </a:r>
              <a:r>
                <a:rPr lang="en-US" altLang="zh-CN" sz="1800" dirty="0">
                  <a:latin typeface="Times New Roman" panose="02020603050405020304" pitchFamily="16" charset="0"/>
                  <a:cs typeface="Times New Roman" panose="02020603050405020304" pitchFamily="16" charset="0"/>
                </a:rPr>
                <a:t>41</a:t>
              </a:r>
              <a:r>
                <a:rPr lang="zh-CN" altLang="en-US" sz="1800" dirty="0">
                  <a:latin typeface="Times New Roman" panose="02020603050405020304" pitchFamily="16" charset="0"/>
                  <a:cs typeface="Times New Roman" panose="02020603050405020304" pitchFamily="16" charset="0"/>
                </a:rPr>
                <a:t>的优势击败富兰克林</a:t>
              </a:r>
              <a:r>
                <a:rPr lang="en-US" altLang="zh-CN" sz="1800" dirty="0">
                  <a:latin typeface="Times New Roman" panose="02020603050405020304" pitchFamily="16" charset="0"/>
                  <a:cs typeface="Times New Roman" panose="02020603050405020304" pitchFamily="16" charset="0"/>
                </a:rPr>
                <a:t>·</a:t>
              </a:r>
              <a:r>
                <a:rPr lang="zh-CN" altLang="en-US" sz="1800" dirty="0">
                  <a:latin typeface="Times New Roman" panose="02020603050405020304" pitchFamily="16" charset="0"/>
                  <a:cs typeface="Times New Roman" panose="02020603050405020304" pitchFamily="16" charset="0"/>
                </a:rPr>
                <a:t>罗斯福赢得大选。</a:t>
              </a:r>
              <a:endParaRPr lang="zh-CN" altLang="en-US" sz="1800" dirty="0">
                <a:latin typeface="Times New Roman" panose="02020603050405020304" pitchFamily="16" charset="0"/>
                <a:cs typeface="Times New Roman" panose="02020603050405020304" pitchFamily="16" charset="0"/>
              </a:endParaRPr>
            </a:p>
            <a:p>
              <a:pPr lvl="1" eaLnBrk="1" hangingPunct="1">
                <a:lnSpc>
                  <a:spcPct val="150000"/>
                </a:lnSpc>
                <a:buClr>
                  <a:schemeClr val="accent2"/>
                </a:buClr>
                <a:buFont typeface="Wingdings" panose="05000000000000000000" pitchFamily="2" charset="2"/>
                <a:buChar char="Ø"/>
                <a:defRPr/>
              </a:pPr>
              <a:r>
                <a:rPr lang="zh-CN" altLang="en-US" sz="1800" dirty="0">
                  <a:latin typeface="Times New Roman" panose="02020603050405020304" pitchFamily="16" charset="0"/>
                  <a:cs typeface="Times New Roman" panose="02020603050405020304" pitchFamily="16" charset="0"/>
                </a:rPr>
                <a:t>美国数学家、抽样调查方法创始人、民意调查的组织者乔治</a:t>
              </a:r>
              <a:r>
                <a:rPr lang="en-US" altLang="zh-CN" sz="1800" dirty="0">
                  <a:latin typeface="Times New Roman" panose="02020603050405020304" pitchFamily="16" charset="0"/>
                  <a:cs typeface="Times New Roman" panose="02020603050405020304" pitchFamily="16" charset="0"/>
                </a:rPr>
                <a:t>·</a:t>
              </a:r>
              <a:r>
                <a:rPr lang="zh-CN" altLang="en-US" sz="1800" dirty="0">
                  <a:latin typeface="Times New Roman" panose="02020603050405020304" pitchFamily="16" charset="0"/>
                  <a:cs typeface="Times New Roman" panose="02020603050405020304" pitchFamily="16" charset="0"/>
                </a:rPr>
                <a:t>盖洛普（</a:t>
              </a:r>
              <a:r>
                <a:rPr lang="en-US" altLang="zh-CN" sz="1800" dirty="0">
                  <a:latin typeface="Times New Roman" panose="02020603050405020304" pitchFamily="16" charset="0"/>
                  <a:cs typeface="Times New Roman" panose="02020603050405020304" pitchFamily="16" charset="0"/>
                </a:rPr>
                <a:t>George Gallup</a:t>
              </a:r>
              <a:r>
                <a:rPr lang="zh-CN" altLang="en-US" sz="1800" dirty="0">
                  <a:latin typeface="Times New Roman" panose="02020603050405020304" pitchFamily="16" charset="0"/>
                  <a:cs typeface="Times New Roman" panose="02020603050405020304" pitchFamily="16" charset="0"/>
                </a:rPr>
                <a:t>）仅通过</a:t>
              </a:r>
              <a:r>
                <a:rPr lang="en-US" altLang="zh-CN" sz="1800" dirty="0">
                  <a:latin typeface="Times New Roman" panose="02020603050405020304" pitchFamily="16" charset="0"/>
                  <a:cs typeface="Times New Roman" panose="02020603050405020304" pitchFamily="16" charset="0"/>
                </a:rPr>
                <a:t>3000</a:t>
              </a:r>
              <a:r>
                <a:rPr lang="zh-CN" altLang="en-US" sz="1800" dirty="0">
                  <a:latin typeface="Times New Roman" panose="02020603050405020304" pitchFamily="16" charset="0"/>
                  <a:cs typeface="Times New Roman" panose="02020603050405020304" pitchFamily="16" charset="0"/>
                </a:rPr>
                <a:t>人问卷调查，得出了准确得多的预测结果。</a:t>
              </a:r>
              <a:endParaRPr lang="en-US" altLang="zh-CN" sz="1800" dirty="0">
                <a:latin typeface="Times New Roman" panose="02020603050405020304" pitchFamily="16" charset="0"/>
                <a:cs typeface="Times New Roman" panose="02020603050405020304" pitchFamily="16" charset="0"/>
              </a:endParaRPr>
            </a:p>
            <a:p>
              <a:pPr lvl="1" eaLnBrk="1" hangingPunct="1">
                <a:lnSpc>
                  <a:spcPct val="150000"/>
                </a:lnSpc>
                <a:buClr>
                  <a:schemeClr val="accent2"/>
                </a:buClr>
                <a:buFont typeface="Wingdings" panose="05000000000000000000" pitchFamily="2" charset="2"/>
                <a:buChar char="Ø"/>
                <a:defRPr/>
              </a:pPr>
              <a:r>
                <a:rPr lang="zh-CN" altLang="en-US" sz="1800" dirty="0">
                  <a:latin typeface="Times New Roman" panose="02020603050405020304" pitchFamily="16" charset="0"/>
                  <a:cs typeface="Times New Roman" panose="02020603050405020304" pitchFamily="16" charset="0"/>
                </a:rPr>
                <a:t>良好的“小数据”可战胜“含噪和偏差”的大数据，小数据可做到“以小见大”、“一叶知秋”。数据质量对于机器学习预测结果影响甚大。</a:t>
              </a:r>
              <a:endParaRPr lang="zh-CN" altLang="en-US" sz="1800" dirty="0">
                <a:latin typeface="Times New Roman" panose="02020603050405020304" pitchFamily="16" charset="0"/>
                <a:cs typeface="Times New Roman" panose="02020603050405020304" pitchFamily="16" charset="0"/>
              </a:endParaRPr>
            </a:p>
            <a:p>
              <a:pPr lvl="1" eaLnBrk="1" hangingPunct="1">
                <a:lnSpc>
                  <a:spcPct val="150000"/>
                </a:lnSpc>
                <a:buClr>
                  <a:schemeClr val="accent2"/>
                </a:buClr>
                <a:buFont typeface="Wingdings" panose="05000000000000000000" pitchFamily="2" charset="2"/>
                <a:buChar char="o"/>
                <a:defRPr/>
              </a:pPr>
              <a:endParaRPr lang="zh-CN" altLang="en-US" sz="1400" dirty="0">
                <a:latin typeface="Times New Roman" panose="02020603050405020304" pitchFamily="16" charset="0"/>
                <a:cs typeface="Times New Roman" panose="02020603050405020304" pitchFamily="16" charset="0"/>
              </a:endParaRPr>
            </a:p>
          </p:txBody>
        </p:sp>
        <p:pic>
          <p:nvPicPr>
            <p:cNvPr id="5" name="Picture 2" descr="http://ukpollingreport.co.uk/wp-content/uploads/2017/02/digestpoll-300x226.jpg"/>
            <p:cNvPicPr>
              <a:picLocks noChangeAspect="1" noChangeArrowheads="1"/>
            </p:cNvPicPr>
            <p:nvPr/>
          </p:nvPicPr>
          <p:blipFill>
            <a:blip r:embed="rId1" cstate="email"/>
            <a:srcRect/>
            <a:stretch>
              <a:fillRect/>
            </a:stretch>
          </p:blipFill>
          <p:spPr bwMode="auto">
            <a:xfrm>
              <a:off x="1256657" y="2784857"/>
              <a:ext cx="3153282" cy="1781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ic2097election"/>
            <p:cNvPicPr>
              <a:picLocks noChangeAspect="1" noChangeArrowheads="1"/>
            </p:cNvPicPr>
            <p:nvPr/>
          </p:nvPicPr>
          <p:blipFill>
            <a:blip r:embed="rId2"/>
            <a:srcRect/>
            <a:stretch>
              <a:fillRect/>
            </a:stretch>
          </p:blipFill>
          <p:spPr bwMode="auto">
            <a:xfrm>
              <a:off x="5019067" y="2865655"/>
              <a:ext cx="3239676" cy="175781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chemeClr val="tx1"/>
                </a:solidFill>
                <a:latin typeface="Times New Roman" panose="02020603050405020304" pitchFamily="16" charset="0"/>
                <a:cs typeface="Times New Roman" panose="02020603050405020304" pitchFamily="16" charset="0"/>
              </a:rPr>
              <a:t>人工智能与学科交叉中存在的“</a:t>
            </a:r>
            <a:r>
              <a:rPr lang="zh-CN" altLang="en-US" sz="4000" b="1" dirty="0">
                <a:solidFill>
                  <a:srgbClr val="5E34F8"/>
                </a:solidFill>
                <a:latin typeface="微软雅黑" panose="020B0503020204020204" pitchFamily="34" charset="-122"/>
                <a:cs typeface="Times New Roman" panose="02020603050405020304" pitchFamily="16" charset="0"/>
              </a:rPr>
              <a:t>数据之学科鸿沟</a:t>
            </a:r>
            <a:r>
              <a:rPr lang="zh-CN" altLang="en-US" sz="4000" b="1" dirty="0">
                <a:solidFill>
                  <a:schemeClr val="tx1"/>
                </a:solidFill>
                <a:latin typeface="Times New Roman" panose="02020603050405020304" pitchFamily="16" charset="0"/>
                <a:cs typeface="Times New Roman" panose="02020603050405020304" pitchFamily="16" charset="0"/>
              </a:rPr>
              <a:t>”</a:t>
            </a:r>
            <a:endParaRPr lang="zh-CN" altLang="en-US" dirty="0"/>
          </a:p>
        </p:txBody>
      </p:sp>
      <p:grpSp>
        <p:nvGrpSpPr>
          <p:cNvPr id="17" name="组合 16"/>
          <p:cNvGrpSpPr/>
          <p:nvPr/>
        </p:nvGrpSpPr>
        <p:grpSpPr>
          <a:xfrm>
            <a:off x="591443" y="786809"/>
            <a:ext cx="10785393" cy="5645889"/>
            <a:chOff x="591444" y="1088906"/>
            <a:chExt cx="7198741" cy="3434972"/>
          </a:xfrm>
        </p:grpSpPr>
        <p:sp>
          <p:nvSpPr>
            <p:cNvPr id="4" name="矩形 3"/>
            <p:cNvSpPr/>
            <p:nvPr/>
          </p:nvSpPr>
          <p:spPr bwMode="auto">
            <a:xfrm>
              <a:off x="4260834" y="1149940"/>
              <a:ext cx="1216710" cy="338554"/>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square" anchor="ctr">
              <a:spAutoFit/>
            </a:bodyPr>
            <a:lstStyle/>
            <a:p>
              <a:pPr algn="ctr" eaLnBrk="1" fontAlgn="auto" hangingPunct="1">
                <a:spcBef>
                  <a:spcPts val="0"/>
                </a:spcBef>
                <a:spcAft>
                  <a:spcPts val="0"/>
                </a:spcAft>
                <a:buFontTx/>
                <a:buNone/>
                <a:defRPr/>
              </a:pPr>
              <a:r>
                <a:rPr lang="zh-CN" altLang="en-US" sz="1600" b="1" kern="0" dirty="0">
                  <a:solidFill>
                    <a:sysClr val="windowText" lastClr="000000"/>
                  </a:solidFill>
                  <a:latin typeface="Times New Roman" panose="02020603050405020304" pitchFamily="16" charset="0"/>
                  <a:ea typeface="微软雅黑" panose="020B0503020204020204" pitchFamily="34" charset="-122"/>
                  <a:cs typeface="Times New Roman" panose="02020603050405020304" pitchFamily="16" charset="0"/>
                </a:rPr>
                <a:t>算法</a:t>
              </a:r>
              <a:endParaRPr lang="zh-CN" altLang="en-US" sz="1600" b="1" kern="0" dirty="0">
                <a:solidFill>
                  <a:sysClr val="windowText" lastClr="0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5" name="圆角矩形 16"/>
            <p:cNvSpPr/>
            <p:nvPr/>
          </p:nvSpPr>
          <p:spPr bwMode="auto">
            <a:xfrm>
              <a:off x="634598" y="1308836"/>
              <a:ext cx="1150630" cy="463758"/>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医学数据</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cxnSp>
          <p:nvCxnSpPr>
            <p:cNvPr id="6" name="直接连接符 5"/>
            <p:cNvCxnSpPr/>
            <p:nvPr/>
          </p:nvCxnSpPr>
          <p:spPr bwMode="auto">
            <a:xfrm>
              <a:off x="3840222" y="1088906"/>
              <a:ext cx="0" cy="2684569"/>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7" name="矩形 6"/>
            <p:cNvSpPr/>
            <p:nvPr/>
          </p:nvSpPr>
          <p:spPr bwMode="auto">
            <a:xfrm>
              <a:off x="5529196" y="1944436"/>
              <a:ext cx="1216710" cy="338554"/>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square" anchor="ctr">
              <a:spAutoFit/>
            </a:bodyPr>
            <a:lstStyle/>
            <a:p>
              <a:pPr algn="ctr" eaLnBrk="1" fontAlgn="auto" hangingPunct="1">
                <a:spcBef>
                  <a:spcPts val="0"/>
                </a:spcBef>
                <a:spcAft>
                  <a:spcPts val="0"/>
                </a:spcAft>
                <a:buFontTx/>
                <a:buNone/>
                <a:defRPr/>
              </a:pPr>
              <a:r>
                <a:rPr lang="zh-CN" altLang="en-US" sz="1600" b="1" kern="0" dirty="0">
                  <a:solidFill>
                    <a:sysClr val="windowText" lastClr="000000"/>
                  </a:solidFill>
                  <a:latin typeface="Times New Roman" panose="02020603050405020304" pitchFamily="16" charset="0"/>
                  <a:ea typeface="微软雅黑" panose="020B0503020204020204" pitchFamily="34" charset="-122"/>
                  <a:cs typeface="Times New Roman" panose="02020603050405020304" pitchFamily="16" charset="0"/>
                </a:rPr>
                <a:t>模型</a:t>
              </a:r>
              <a:endParaRPr lang="zh-CN" altLang="en-US" sz="1600" b="1" kern="0" dirty="0">
                <a:solidFill>
                  <a:sysClr val="windowText" lastClr="0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8" name="矩形 7"/>
            <p:cNvSpPr/>
            <p:nvPr/>
          </p:nvSpPr>
          <p:spPr bwMode="auto">
            <a:xfrm>
              <a:off x="6573475" y="2758428"/>
              <a:ext cx="1216710" cy="338554"/>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square" anchor="ctr">
              <a:spAutoFit/>
            </a:bodyPr>
            <a:lstStyle/>
            <a:p>
              <a:pPr algn="ctr" eaLnBrk="1" fontAlgn="auto" hangingPunct="1">
                <a:spcBef>
                  <a:spcPts val="0"/>
                </a:spcBef>
                <a:spcAft>
                  <a:spcPts val="0"/>
                </a:spcAft>
                <a:buFontTx/>
                <a:buNone/>
                <a:defRPr/>
              </a:pPr>
              <a:r>
                <a:rPr lang="zh-CN" altLang="en-US" sz="1600" b="1" kern="0" dirty="0">
                  <a:solidFill>
                    <a:sysClr val="windowText" lastClr="000000"/>
                  </a:solidFill>
                  <a:latin typeface="Times New Roman" panose="02020603050405020304" pitchFamily="16" charset="0"/>
                  <a:ea typeface="微软雅黑" panose="020B0503020204020204" pitchFamily="34" charset="-122"/>
                  <a:cs typeface="Times New Roman" panose="02020603050405020304" pitchFamily="16" charset="0"/>
                </a:rPr>
                <a:t>算力</a:t>
              </a:r>
              <a:endParaRPr lang="zh-CN" altLang="en-US" sz="1600" b="1" kern="0" dirty="0">
                <a:solidFill>
                  <a:sysClr val="windowText" lastClr="0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圆角矩形 29"/>
            <p:cNvSpPr/>
            <p:nvPr/>
          </p:nvSpPr>
          <p:spPr bwMode="auto">
            <a:xfrm>
              <a:off x="2159000" y="1278421"/>
              <a:ext cx="1311094" cy="524588"/>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法学数据</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0" name="圆角矩形 30"/>
            <p:cNvSpPr/>
            <p:nvPr/>
          </p:nvSpPr>
          <p:spPr bwMode="auto">
            <a:xfrm>
              <a:off x="591444" y="2233561"/>
              <a:ext cx="1150630" cy="469712"/>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心理学数据</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pic>
          <p:nvPicPr>
            <p:cNvPr id="11" name="图片 10"/>
            <p:cNvPicPr>
              <a:picLocks noChangeAspect="1"/>
            </p:cNvPicPr>
            <p:nvPr/>
          </p:nvPicPr>
          <p:blipFill>
            <a:blip r:embed="rId1" cstate="email"/>
            <a:stretch>
              <a:fillRect/>
            </a:stretch>
          </p:blipFill>
          <p:spPr>
            <a:xfrm>
              <a:off x="780704" y="2888353"/>
              <a:ext cx="969770" cy="793790"/>
            </a:xfrm>
            <a:prstGeom prst="rect">
              <a:avLst/>
            </a:prstGeom>
          </p:spPr>
        </p:pic>
        <p:pic>
          <p:nvPicPr>
            <p:cNvPr id="12" name="Picture 2"/>
            <p:cNvPicPr>
              <a:picLocks noChangeAspect="1" noChangeArrowheads="1"/>
            </p:cNvPicPr>
            <p:nvPr/>
          </p:nvPicPr>
          <p:blipFill>
            <a:blip r:embed="rId2" cstate="email"/>
            <a:srcRect/>
            <a:stretch>
              <a:fillRect/>
            </a:stretch>
          </p:blipFill>
          <p:spPr bwMode="auto">
            <a:xfrm>
              <a:off x="2046375" y="3015358"/>
              <a:ext cx="1206400" cy="584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9"/>
            <p:cNvSpPr>
              <a:spLocks noChangeArrowheads="1"/>
            </p:cNvSpPr>
            <p:nvPr/>
          </p:nvSpPr>
          <p:spPr bwMode="auto">
            <a:xfrm>
              <a:off x="4665981" y="4125576"/>
              <a:ext cx="2268216" cy="397032"/>
            </a:xfrm>
            <a:prstGeom prst="rect">
              <a:avLst/>
            </a:prstGeom>
            <a:gradFill>
              <a:gsLst>
                <a:gs pos="0">
                  <a:srgbClr val="FFEFD1"/>
                </a:gs>
                <a:gs pos="64999">
                  <a:srgbClr val="F0EBD5"/>
                </a:gs>
                <a:gs pos="100000">
                  <a:srgbClr val="D1C39F"/>
                </a:gs>
              </a:gsLst>
              <a:lin ang="16200000" scaled="0"/>
            </a:gradFill>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spAutoFit/>
            </a:bodyPr>
            <a:lstStyle/>
            <a:p>
              <a:pPr marL="342900" indent="-342900" algn="ctr">
                <a:lnSpc>
                  <a:spcPct val="90000"/>
                </a:lnSpc>
                <a:spcBef>
                  <a:spcPct val="20000"/>
                </a:spcBef>
                <a:buClr>
                  <a:schemeClr val="bg2"/>
                </a:buClr>
                <a:buSzPct val="75000"/>
                <a:buFont typeface="Wingdings" panose="05000000000000000000" pitchFamily="2" charset="2"/>
                <a:buNone/>
                <a:defRPr/>
              </a:pPr>
              <a:r>
                <a:rPr lang="zh-CN" altLang="en-US" sz="2200" b="1" dirty="0">
                  <a:solidFill>
                    <a:srgbClr val="C00000"/>
                  </a:solidFill>
                  <a:ea typeface="黑体" panose="02010609060101010101" pitchFamily="49" charset="-122"/>
                </a:rPr>
                <a:t>数据驱动</a:t>
              </a:r>
              <a:endParaRPr lang="zh-CN" altLang="en-US" sz="2200" b="1" dirty="0">
                <a:solidFill>
                  <a:srgbClr val="C00000"/>
                </a:solidFill>
                <a:ea typeface="黑体" panose="02010609060101010101" pitchFamily="49" charset="-122"/>
              </a:endParaRPr>
            </a:p>
          </p:txBody>
        </p:sp>
        <p:sp>
          <p:nvSpPr>
            <p:cNvPr id="14" name="圆角矩形 13"/>
            <p:cNvSpPr/>
            <p:nvPr/>
          </p:nvSpPr>
          <p:spPr bwMode="auto">
            <a:xfrm>
              <a:off x="2159000" y="2244224"/>
              <a:ext cx="1285693" cy="469712"/>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rPr>
                <a:t>人文社科数据</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5" name="Rectangle 19"/>
            <p:cNvSpPr>
              <a:spLocks noChangeArrowheads="1"/>
            </p:cNvSpPr>
            <p:nvPr/>
          </p:nvSpPr>
          <p:spPr bwMode="auto">
            <a:xfrm>
              <a:off x="1084589" y="4123200"/>
              <a:ext cx="2268216" cy="397032"/>
            </a:xfrm>
            <a:prstGeom prst="rect">
              <a:avLst/>
            </a:prstGeom>
            <a:gradFill>
              <a:gsLst>
                <a:gs pos="0">
                  <a:srgbClr val="FFEFD1"/>
                </a:gs>
                <a:gs pos="64999">
                  <a:srgbClr val="F0EBD5"/>
                </a:gs>
                <a:gs pos="100000">
                  <a:srgbClr val="D1C39F"/>
                </a:gs>
              </a:gsLst>
              <a:lin ang="16200000" scaled="0"/>
            </a:gradFill>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spAutoFit/>
            </a:bodyPr>
            <a:lstStyle/>
            <a:p>
              <a:pPr marL="342900" indent="-342900" algn="ctr">
                <a:lnSpc>
                  <a:spcPct val="90000"/>
                </a:lnSpc>
                <a:spcBef>
                  <a:spcPct val="20000"/>
                </a:spcBef>
                <a:buClr>
                  <a:schemeClr val="bg2"/>
                </a:buClr>
                <a:buSzPct val="75000"/>
                <a:buFont typeface="Wingdings" panose="05000000000000000000" pitchFamily="2" charset="2"/>
                <a:buNone/>
                <a:defRPr/>
              </a:pPr>
              <a:r>
                <a:rPr lang="zh-CN" altLang="en-US" sz="2200" b="1" dirty="0">
                  <a:solidFill>
                    <a:srgbClr val="C00000"/>
                  </a:solidFill>
                  <a:ea typeface="黑体" panose="02010609060101010101" pitchFamily="49" charset="-122"/>
                </a:rPr>
                <a:t>数据化知识</a:t>
              </a:r>
              <a:endParaRPr lang="zh-CN" altLang="en-US" sz="2200" b="1" dirty="0">
                <a:solidFill>
                  <a:srgbClr val="C00000"/>
                </a:solidFill>
                <a:ea typeface="黑体" panose="02010609060101010101" pitchFamily="49" charset="-122"/>
              </a:endParaRPr>
            </a:p>
          </p:txBody>
        </p:sp>
        <mc:AlternateContent xmlns:mc="http://schemas.openxmlformats.org/markup-compatibility/2006">
          <mc:Choice xmlns:a14="http://schemas.microsoft.com/office/drawing/2010/main" Requires="a14">
            <p:sp>
              <p:nvSpPr>
                <p:cNvPr id="16" name="TextBox 3"/>
                <p:cNvSpPr txBox="1"/>
                <p:nvPr/>
              </p:nvSpPr>
              <p:spPr>
                <a:xfrm>
                  <a:off x="3666480" y="4000658"/>
                  <a:ext cx="534121"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ea typeface="黑体" panose="02010609060101010101" pitchFamily="49" charset="-122"/>
                  </a:endParaRPr>
                </a:p>
              </p:txBody>
            </p:sp>
          </mc:Choice>
          <mc:Fallback>
            <p:sp>
              <p:nvSpPr>
                <p:cNvPr id="16" name="TextBox 3"/>
                <p:cNvSpPr txBox="1">
                  <a:spLocks noRot="1" noChangeAspect="1" noMove="1" noResize="1" noEditPoints="1" noAdjustHandles="1" noChangeArrowheads="1" noChangeShapeType="1" noTextEdit="1"/>
                </p:cNvSpPr>
                <p:nvPr/>
              </p:nvSpPr>
              <p:spPr>
                <a:xfrm>
                  <a:off x="3666480" y="4000658"/>
                  <a:ext cx="534121" cy="523220"/>
                </a:xfrm>
                <a:prstGeom prst="rect">
                  <a:avLst/>
                </a:prstGeom>
                <a:blipFill rotWithShape="1">
                  <a:blip r:embed="rId3"/>
                </a:blipFill>
              </p:spPr>
              <p:txBody>
                <a:bodyPr/>
                <a:lstStyle/>
                <a:p>
                  <a:r>
                    <a:rPr lang="zh-CN" altLang="en-US">
                      <a:noFill/>
                    </a:rPr>
                    <a:t> </a:t>
                  </a:r>
                </a:p>
              </p:txBody>
            </p:sp>
          </mc:Fallback>
        </mc:AlternateContent>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86" y="0"/>
            <a:ext cx="9335386" cy="669129"/>
          </a:xfrm>
        </p:spPr>
        <p:txBody>
          <a:bodyPr/>
          <a:lstStyle/>
          <a:p>
            <a:r>
              <a:rPr lang="zh-CN" altLang="en-US" sz="4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新冠肺炎</a:t>
            </a:r>
            <a:r>
              <a:rPr lang="zh-CN" altLang="en-US" sz="4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检测</a:t>
            </a:r>
            <a:endParaRPr lang="zh-CN" altLang="en-US" sz="4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文本框 4"/>
          <p:cNvSpPr txBox="1"/>
          <p:nvPr/>
        </p:nvSpPr>
        <p:spPr>
          <a:xfrm>
            <a:off x="462517" y="686696"/>
            <a:ext cx="6113720" cy="58356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医生的专业知识</a:t>
            </a:r>
            <a:r>
              <a:rPr lang="zh-CN" altLang="en-US" sz="32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赋能 </a:t>
            </a:r>
            <a:endParaRPr lang="zh-CN" altLang="en-US" sz="3200" dirty="0"/>
          </a:p>
        </p:txBody>
      </p:sp>
      <p:pic>
        <p:nvPicPr>
          <p:cNvPr id="6" name="Picture 1"/>
          <p:cNvPicPr>
            <a:picLocks noChangeAspect="1" noChangeArrowheads="1"/>
          </p:cNvPicPr>
          <p:nvPr/>
        </p:nvPicPr>
        <p:blipFill>
          <a:blip r:embed="rId1" cstate="email"/>
          <a:srcRect/>
          <a:stretch>
            <a:fillRect/>
          </a:stretch>
        </p:blipFill>
        <p:spPr bwMode="auto">
          <a:xfrm>
            <a:off x="1343617" y="2755503"/>
            <a:ext cx="2976215" cy="394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2" cstate="email"/>
          <a:srcRect/>
          <a:stretch>
            <a:fillRect/>
          </a:stretch>
        </p:blipFill>
        <p:spPr bwMode="auto">
          <a:xfrm>
            <a:off x="1247624" y="3285481"/>
            <a:ext cx="3456657" cy="2365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Content Placeholder 3"/>
          <p:cNvPicPr>
            <a:picLocks noGrp="1" noChangeAspect="1" noChangeArrowheads="1"/>
          </p:cNvPicPr>
          <p:nvPr/>
        </p:nvPicPr>
        <p:blipFill>
          <a:blip r:embed="rId3" cstate="email"/>
          <a:srcRect t="-1772" b="-1025"/>
          <a:stretch>
            <a:fillRect/>
          </a:stretch>
        </p:blipFill>
        <p:spPr bwMode="auto">
          <a:xfrm>
            <a:off x="5468677" y="3578447"/>
            <a:ext cx="4806986" cy="193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692295" y="5478250"/>
            <a:ext cx="3089658"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上海市居民地域分布</a:t>
            </a:r>
            <a:endParaRPr lang="zh-CN" altLang="en-US" dirty="0">
              <a:latin typeface="黑体" panose="02010609060101010101" pitchFamily="49" charset="-122"/>
              <a:ea typeface="黑体" panose="02010609060101010101" pitchFamily="49" charset="-122"/>
            </a:endParaRPr>
          </a:p>
        </p:txBody>
      </p:sp>
      <p:sp>
        <p:nvSpPr>
          <p:cNvPr id="10" name="矩形 9"/>
          <p:cNvSpPr/>
          <p:nvPr/>
        </p:nvSpPr>
        <p:spPr>
          <a:xfrm>
            <a:off x="191383" y="5933870"/>
            <a:ext cx="11632019" cy="646331"/>
          </a:xfrm>
          <a:prstGeom prst="rect">
            <a:avLst/>
          </a:prstGeom>
        </p:spPr>
        <p:txBody>
          <a:bodyPr wrap="square">
            <a:spAutoFit/>
          </a:bodyPr>
          <a:lstStyle/>
          <a:p>
            <a:r>
              <a:rPr lang="en-US" altLang="zh-CN" dirty="0">
                <a:latin typeface="Times New Roman" panose="02020603050405020304" pitchFamily="16" charset="0"/>
                <a:cs typeface="Times New Roman" panose="02020603050405020304" pitchFamily="16" charset="0"/>
              </a:rPr>
              <a:t>Yang Yang</a:t>
            </a:r>
            <a:r>
              <a:rPr lang="en-US" altLang="zh-CN" dirty="0">
                <a:latin typeface="黑体" panose="02010609060101010101" pitchFamily="49" charset="-122"/>
                <a:ea typeface="黑体" panose="02010609060101010101" pitchFamily="49" charset="-122"/>
                <a:cs typeface="Times New Roman" panose="02020603050405020304" pitchFamily="16" charset="0"/>
              </a:rPr>
              <a:t>(</a:t>
            </a:r>
            <a:r>
              <a:rPr lang="zh-CN" altLang="en-US" dirty="0">
                <a:latin typeface="黑体" panose="02010609060101010101" pitchFamily="49" charset="-122"/>
                <a:ea typeface="黑体" panose="02010609060101010101" pitchFamily="49" charset="-122"/>
                <a:cs typeface="Times New Roman" panose="02020603050405020304" pitchFamily="16" charset="0"/>
              </a:rPr>
              <a:t>杨洋</a:t>
            </a:r>
            <a:r>
              <a:rPr lang="en-US" altLang="zh-CN" dirty="0">
                <a:latin typeface="黑体" panose="02010609060101010101" pitchFamily="49" charset="-122"/>
                <a:ea typeface="黑体" panose="02010609060101010101" pitchFamily="49" charset="-122"/>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 </a:t>
            </a:r>
            <a:r>
              <a:rPr lang="en-US" altLang="zh-CN" dirty="0" err="1">
                <a:latin typeface="Times New Roman" panose="02020603050405020304" pitchFamily="16" charset="0"/>
                <a:cs typeface="Times New Roman" panose="02020603050405020304" pitchFamily="16" charset="0"/>
              </a:rPr>
              <a:t>Chenhao</a:t>
            </a:r>
            <a:r>
              <a:rPr lang="en-US" altLang="zh-CN" dirty="0">
                <a:latin typeface="Times New Roman" panose="02020603050405020304" pitchFamily="16" charset="0"/>
                <a:cs typeface="Times New Roman" panose="02020603050405020304" pitchFamily="16" charset="0"/>
              </a:rPr>
              <a:t> Tan, </a:t>
            </a:r>
            <a:r>
              <a:rPr lang="en-US" altLang="zh-CN" dirty="0" err="1">
                <a:latin typeface="Times New Roman" panose="02020603050405020304" pitchFamily="16" charset="0"/>
                <a:cs typeface="Times New Roman" panose="02020603050405020304" pitchFamily="16" charset="0"/>
              </a:rPr>
              <a:t>Zongtao</a:t>
            </a:r>
            <a:r>
              <a:rPr lang="en-US" altLang="zh-CN" dirty="0">
                <a:latin typeface="Times New Roman" panose="02020603050405020304" pitchFamily="16" charset="0"/>
                <a:cs typeface="Times New Roman" panose="02020603050405020304" pitchFamily="16" charset="0"/>
              </a:rPr>
              <a:t> Liu, </a:t>
            </a:r>
            <a:r>
              <a:rPr lang="en-US" altLang="zh-CN" dirty="0" err="1">
                <a:latin typeface="Times New Roman" panose="02020603050405020304" pitchFamily="16" charset="0"/>
                <a:cs typeface="Times New Roman" panose="02020603050405020304" pitchFamily="16" charset="0"/>
              </a:rPr>
              <a:t>Fei</a:t>
            </a:r>
            <a:r>
              <a:rPr lang="en-US" altLang="zh-CN" dirty="0">
                <a:latin typeface="Times New Roman" panose="02020603050405020304" pitchFamily="16" charset="0"/>
                <a:cs typeface="Times New Roman" panose="02020603050405020304" pitchFamily="16" charset="0"/>
              </a:rPr>
              <a:t> Wu, and </a:t>
            </a:r>
            <a:r>
              <a:rPr lang="en-US" altLang="zh-CN" dirty="0" err="1">
                <a:latin typeface="Times New Roman" panose="02020603050405020304" pitchFamily="16" charset="0"/>
                <a:cs typeface="Times New Roman" panose="02020603050405020304" pitchFamily="16" charset="0"/>
              </a:rPr>
              <a:t>Yueting</a:t>
            </a:r>
            <a:r>
              <a:rPr lang="en-US" altLang="zh-CN" dirty="0">
                <a:latin typeface="Times New Roman" panose="02020603050405020304" pitchFamily="16" charset="0"/>
                <a:cs typeface="Times New Roman" panose="02020603050405020304" pitchFamily="16" charset="0"/>
              </a:rPr>
              <a:t> Zhuang. Urban Dreams of Migrants: A Case Study of Migrant Integration in Shanghai. In </a:t>
            </a:r>
            <a:r>
              <a:rPr lang="en-US" altLang="zh-CN" i="1" dirty="0">
                <a:latin typeface="Times New Roman" panose="02020603050405020304" pitchFamily="16" charset="0"/>
                <a:cs typeface="Times New Roman" panose="02020603050405020304" pitchFamily="16" charset="0"/>
              </a:rPr>
              <a:t>Proceedings of the 32nd AAAI Conference on Artificial Intelligence(AAAI)</a:t>
            </a:r>
            <a:r>
              <a:rPr lang="en-US" altLang="zh-CN" dirty="0">
                <a:latin typeface="Times New Roman" panose="02020603050405020304" pitchFamily="16" charset="0"/>
                <a:cs typeface="Times New Roman" panose="02020603050405020304" pitchFamily="16" charset="0"/>
              </a:rPr>
              <a:t>, 2018</a:t>
            </a:r>
            <a:endParaRPr lang="zh-CN" altLang="en-US" dirty="0">
              <a:latin typeface="Times New Roman" panose="02020603050405020304" pitchFamily="16" charset="0"/>
              <a:cs typeface="Times New Roman" panose="02020603050405020304" pitchFamily="16" charset="0"/>
            </a:endParaRPr>
          </a:p>
        </p:txBody>
      </p:sp>
      <p:pic>
        <p:nvPicPr>
          <p:cNvPr id="11" name="Picture 2"/>
          <p:cNvPicPr>
            <a:picLocks noChangeAspect="1" noChangeArrowheads="1"/>
          </p:cNvPicPr>
          <p:nvPr/>
        </p:nvPicPr>
        <p:blipFill>
          <a:blip r:embed="rId4" cstate="email"/>
          <a:srcRect/>
          <a:stretch>
            <a:fillRect/>
          </a:stretch>
        </p:blipFill>
        <p:spPr bwMode="auto">
          <a:xfrm>
            <a:off x="5392135" y="2830669"/>
            <a:ext cx="4960070" cy="784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894388" y="1266092"/>
            <a:ext cx="10226011" cy="1286250"/>
          </a:xfrm>
          <a:prstGeom prst="rect">
            <a:avLst/>
          </a:prstGeom>
        </p:spPr>
        <p:txBody>
          <a:bodyPr wrap="square">
            <a:spAutoFit/>
          </a:bodyPr>
          <a:lstStyle/>
          <a:p>
            <a:pPr algn="just">
              <a:lnSpc>
                <a:spcPct val="150000"/>
              </a:lnSpc>
            </a:pPr>
            <a:r>
              <a:rPr lang="zh-CN" altLang="en-US" dirty="0">
                <a:latin typeface="Times New Roman" panose="02020603050405020304" pitchFamily="16" charset="0"/>
                <a:ea typeface="黑体" panose="02010609060101010101" pitchFamily="49" charset="-122"/>
                <a:cs typeface="Times New Roman" panose="02020603050405020304" pitchFamily="16" charset="0"/>
              </a:rPr>
              <a:t>通过对</a:t>
            </a:r>
            <a:r>
              <a:rPr lang="en-US" altLang="zh-CN" dirty="0">
                <a:latin typeface="Times New Roman" panose="02020603050405020304" pitchFamily="16" charset="0"/>
                <a:ea typeface="黑体" panose="02010609060101010101" pitchFamily="49" charset="-122"/>
                <a:cs typeface="Times New Roman" panose="02020603050405020304" pitchFamily="16" charset="0"/>
              </a:rPr>
              <a:t>5400</a:t>
            </a:r>
            <a:r>
              <a:rPr lang="zh-CN" altLang="en-US" dirty="0">
                <a:latin typeface="Times New Roman" panose="02020603050405020304" pitchFamily="16" charset="0"/>
                <a:ea typeface="黑体" panose="02010609060101010101" pitchFamily="49" charset="-122"/>
                <a:cs typeface="Times New Roman" panose="02020603050405020304" pitchFamily="16" charset="0"/>
              </a:rPr>
              <a:t>万用户的</a:t>
            </a:r>
            <a:r>
              <a:rPr lang="en-US" altLang="zh-CN" dirty="0">
                <a:latin typeface="Times New Roman" panose="02020603050405020304" pitchFamily="16" charset="0"/>
                <a:ea typeface="黑体" panose="02010609060101010101" pitchFamily="49" charset="-122"/>
                <a:cs typeface="Times New Roman" panose="02020603050405020304" pitchFamily="16" charset="0"/>
              </a:rPr>
              <a:t>6.98</a:t>
            </a:r>
            <a:r>
              <a:rPr lang="zh-CN" altLang="en-US" dirty="0">
                <a:latin typeface="Times New Roman" panose="02020603050405020304" pitchFamily="16" charset="0"/>
                <a:ea typeface="黑体" panose="02010609060101010101" pitchFamily="49" charset="-122"/>
                <a:cs typeface="Times New Roman" panose="02020603050405020304" pitchFamily="16" charset="0"/>
              </a:rPr>
              <a:t>亿条通话记录的学习，人工智能建立起了一项看似天马行空的关联：通话记录与城市移民状态</a:t>
            </a:r>
            <a:endParaRPr lang="en-US" altLang="zh-CN"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gn="just">
              <a:lnSpc>
                <a:spcPct val="150000"/>
              </a:lnSpc>
              <a:buFont typeface="Wingdings" panose="05000000000000000000" pitchFamily="2" charset="2"/>
              <a:buChar char="l"/>
            </a:pPr>
            <a:r>
              <a:rPr lang="zh-CN" altLang="en-US" dirty="0">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rPr>
              <a:t>两周通话记录：是走还是留？群越多越杂，越能融入、参谋城市规划</a:t>
            </a:r>
            <a:endParaRPr lang="zh-CN" altLang="en-US" dirty="0">
              <a:latin typeface="Times New Roman" panose="02020603050405020304" pitchFamily="16" charset="0"/>
              <a:ea typeface="黑体" panose="02010609060101010101" pitchFamily="49" charset="-122"/>
              <a:cs typeface="Times New Roman" panose="02020603050405020304" pitchFamily="16" charset="0"/>
              <a:sym typeface="Times New Roman" panose="02020603050405020304" pitchFamily="1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下面对纳什均衡描述正确的是（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zh-CN" sz="1350" dirty="0"/>
              <a:t>参与者所作出的这样一种策略组合，在该策略组合上，任何参与者单独改变策略都不会得到好处。</a:t>
            </a:r>
            <a:endParaRPr lang="zh-CN" altLang="zh-CN" sz="1350" dirty="0"/>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在一个策略组合上，当所有其他人都改变策略时，也无法破坏先前的博弈平衡，则该策略组合就是一个纳什均衡。</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参与者所作出的这样一种策略组合，在该策略组合上，若干参与者改变策略后，大家都不会得到更多好处。</a:t>
            </a:r>
            <a:endParaRPr lang="zh-CN" altLang="zh-CN" sz="1350" dirty="0"/>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参与者所作出的这样一种策略组合，在该策略组合上，有且只有</a:t>
            </a:r>
            <a:r>
              <a:rPr lang="en-US" altLang="zh-CN" sz="1350" dirty="0"/>
              <a:t>1</a:t>
            </a:r>
            <a:r>
              <a:rPr lang="zh-CN" altLang="zh-CN" sz="1350" dirty="0"/>
              <a:t>个参与者改变策略后，其收益会增加。</a:t>
            </a:r>
            <a:endParaRPr lang="zh-CN" altLang="zh-CN" sz="1350" dirty="0"/>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9CA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提纲</a:t>
            </a:r>
            <a:endParaRPr lang="zh-CN" altLang="en-US" dirty="0"/>
          </a:p>
        </p:txBody>
      </p:sp>
      <p:sp>
        <p:nvSpPr>
          <p:cNvPr id="5" name="文本框 4"/>
          <p:cNvSpPr txBox="1"/>
          <p:nvPr/>
        </p:nvSpPr>
        <p:spPr>
          <a:xfrm>
            <a:off x="969119" y="1049008"/>
            <a:ext cx="6103088" cy="2745495"/>
          </a:xfrm>
          <a:prstGeom prst="rect">
            <a:avLst/>
          </a:prstGeom>
          <a:noFill/>
        </p:spPr>
        <p:txBody>
          <a:bodyPr wrap="square">
            <a:spAutoFit/>
          </a:bodyPr>
          <a:lstStyle/>
          <a:p>
            <a:pPr defTabSz="457200" eaLnBrk="0" hangingPunct="0">
              <a:lnSpc>
                <a:spcPct val="150000"/>
              </a:lnSpc>
              <a:defRPr/>
            </a:pP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1</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 记忆驱动的智能计算</a:t>
            </a:r>
            <a:endParaRPr lang="en-US" altLang="zh-CN" sz="4000" b="1" dirty="0">
              <a:latin typeface="Times New Roman" panose="02020603050405020304" pitchFamily="16" charset="0"/>
              <a:ea typeface="黑体" panose="02010609060101010101" pitchFamily="49" charset="-122"/>
              <a:cs typeface="Times New Roman" panose="02020603050405020304" pitchFamily="16" charset="0"/>
            </a:endParaRPr>
          </a:p>
          <a:p>
            <a:pPr defTabSz="457200" eaLnBrk="0" hangingPunct="0">
              <a:lnSpc>
                <a:spcPct val="150000"/>
              </a:lnSpc>
              <a:defRPr/>
            </a:pP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 可计算社会学</a:t>
            </a:r>
            <a:endParaRPr lang="en-US" altLang="zh-CN" sz="4000" b="1" dirty="0">
              <a:latin typeface="Times New Roman" panose="02020603050405020304" pitchFamily="16" charset="0"/>
              <a:ea typeface="黑体" panose="02010609060101010101" pitchFamily="49" charset="-122"/>
              <a:cs typeface="Times New Roman" panose="02020603050405020304" pitchFamily="16" charset="0"/>
            </a:endParaRPr>
          </a:p>
          <a:p>
            <a:pPr defTabSz="457200" eaLnBrk="0" hangingPunct="0">
              <a:lnSpc>
                <a:spcPct val="150000"/>
              </a:lnSpc>
              <a:defRPr/>
            </a:pPr>
            <a:r>
              <a:rPr lang="en-US" altLang="zh-CN" sz="4000" b="1" dirty="0">
                <a:solidFill>
                  <a:schemeClr val="accent2">
                    <a:lumMod val="60000"/>
                    <a:lumOff val="40000"/>
                  </a:schemeClr>
                </a:solidFill>
                <a:latin typeface="Times New Roman" panose="02020603050405020304" pitchFamily="16" charset="0"/>
                <a:ea typeface="黑体" panose="02010609060101010101" pitchFamily="49" charset="-122"/>
                <a:cs typeface="Times New Roman" panose="02020603050405020304" pitchFamily="16" charset="0"/>
              </a:rPr>
              <a:t>3</a:t>
            </a:r>
            <a:r>
              <a:rPr lang="zh-CN" altLang="en-US" sz="4000" b="1" dirty="0">
                <a:solidFill>
                  <a:schemeClr val="accent2">
                    <a:lumMod val="60000"/>
                    <a:lumOff val="40000"/>
                  </a:schemeClr>
                </a:solidFill>
                <a:latin typeface="Times New Roman" panose="02020603050405020304" pitchFamily="16" charset="0"/>
                <a:ea typeface="黑体" panose="02010609060101010101" pitchFamily="49" charset="-122"/>
                <a:cs typeface="Times New Roman" panose="02020603050405020304" pitchFamily="16" charset="0"/>
              </a:rPr>
              <a:t>、若干挑战</a:t>
            </a:r>
            <a:endParaRPr lang="en-US" altLang="zh-CN" sz="4000" b="1" dirty="0">
              <a:solidFill>
                <a:schemeClr val="accent2">
                  <a:lumMod val="60000"/>
                  <a:lumOff val="40000"/>
                </a:schemeClr>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0070C0"/>
                </a:solidFill>
                <a:latin typeface="Times New Roman" panose="02020603050405020304" pitchFamily="16" charset="0"/>
                <a:cs typeface="Times New Roman" panose="02020603050405020304" pitchFamily="16" charset="0"/>
              </a:rPr>
              <a:t>第三波人工智能：</a:t>
            </a:r>
            <a:r>
              <a:rPr lang="en-US" altLang="zh-CN" sz="4000" b="1" dirty="0">
                <a:solidFill>
                  <a:srgbClr val="0070C0"/>
                </a:solidFill>
                <a:latin typeface="Times New Roman" panose="02020603050405020304" pitchFamily="16" charset="0"/>
                <a:cs typeface="Times New Roman" panose="02020603050405020304" pitchFamily="16" charset="0"/>
              </a:rPr>
              <a:t>“third wave” AI</a:t>
            </a:r>
            <a:endParaRPr lang="zh-CN" altLang="en-US" dirty="0"/>
          </a:p>
        </p:txBody>
      </p:sp>
      <p:grpSp>
        <p:nvGrpSpPr>
          <p:cNvPr id="11" name="组合 10"/>
          <p:cNvGrpSpPr/>
          <p:nvPr/>
        </p:nvGrpSpPr>
        <p:grpSpPr>
          <a:xfrm>
            <a:off x="214491" y="786810"/>
            <a:ext cx="11151714" cy="5560828"/>
            <a:chOff x="214491" y="1100666"/>
            <a:chExt cx="8455375" cy="3672701"/>
          </a:xfrm>
        </p:grpSpPr>
        <p:sp>
          <p:nvSpPr>
            <p:cNvPr id="4" name="圆角矩形 3"/>
            <p:cNvSpPr/>
            <p:nvPr/>
          </p:nvSpPr>
          <p:spPr>
            <a:xfrm>
              <a:off x="214491" y="1100666"/>
              <a:ext cx="8455375" cy="3672701"/>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5" name="圆角矩形 68"/>
            <p:cNvSpPr/>
            <p:nvPr/>
          </p:nvSpPr>
          <p:spPr bwMode="auto">
            <a:xfrm>
              <a:off x="3812821" y="1364783"/>
              <a:ext cx="4470401" cy="853482"/>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r>
                <a:rPr kumimoji="0" lang="en-US" altLang="zh-CN"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rPr>
                <a:t> </a:t>
              </a:r>
              <a:r>
                <a:rPr lang="zh-CN" altLang="en-US"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符号主义人工智能为手段</a:t>
              </a:r>
              <a:endParaRPr kumimoji="0" lang="en-US" altLang="zh-CN"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endParaRPr>
            </a:p>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r>
                <a:rPr lang="zh-CN" altLang="en-US" b="1" kern="0" dirty="0">
                  <a:solidFill>
                    <a:srgbClr val="0070C0"/>
                  </a:solidFill>
                  <a:latin typeface="Times New Roman" panose="02020603050405020304"/>
                  <a:ea typeface="微软雅黑" panose="020B0503020204020204" pitchFamily="34" charset="-122"/>
                  <a:cs typeface="Times New Roman" panose="02020603050405020304" pitchFamily="16" charset="0"/>
                </a:rPr>
                <a:t>           以语言和可描述信息处理为主</a:t>
              </a:r>
              <a:endParaRPr kumimoji="0" lang="en-US" altLang="zh-CN" b="1" i="0" u="none" strike="noStrike" kern="0" cap="none" spc="0" normalizeH="0" baseline="0" noProof="0" dirty="0">
                <a:ln>
                  <a:noFill/>
                </a:ln>
                <a:solidFill>
                  <a:srgbClr val="0070C0"/>
                </a:solidFill>
                <a:effectLst/>
                <a:uLnTx/>
                <a:uFillTx/>
                <a:latin typeface="Times New Roman" panose="02020603050405020304"/>
                <a:ea typeface="微软雅黑" panose="020B0503020204020204" pitchFamily="34" charset="-122"/>
                <a:cs typeface="Times New Roman" panose="02020603050405020304" pitchFamily="16" charset="0"/>
              </a:endParaRPr>
            </a:p>
          </p:txBody>
        </p:sp>
        <p:sp>
          <p:nvSpPr>
            <p:cNvPr id="6" name="圆角矩形 30"/>
            <p:cNvSpPr/>
            <p:nvPr/>
          </p:nvSpPr>
          <p:spPr bwMode="auto">
            <a:xfrm>
              <a:off x="443089" y="1591733"/>
              <a:ext cx="3148609" cy="48654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en-US" altLang="zh-CN" sz="2400" dirty="0">
                  <a:latin typeface="Times New Roman" panose="02020603050405020304" pitchFamily="16" charset="0"/>
                  <a:cs typeface="Times New Roman" panose="02020603050405020304" pitchFamily="16" charset="0"/>
                </a:rPr>
                <a:t>“first wave” (rule-based) </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圆角矩形 76"/>
            <p:cNvSpPr/>
            <p:nvPr/>
          </p:nvSpPr>
          <p:spPr bwMode="auto">
            <a:xfrm>
              <a:off x="3906018" y="2522060"/>
              <a:ext cx="4377205" cy="853482"/>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rPr>
                <a:t>以模型假设的机器学习为手段</a:t>
              </a:r>
              <a:endParaRPr kumimoji="0" lang="en-US" altLang="zh-CN"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endParaRPr>
            </a:p>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r>
                <a:rPr kumimoji="0" lang="en-US" altLang="zh-CN"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rPr>
                <a:t>    </a:t>
              </a:r>
              <a:r>
                <a:rPr lang="zh-CN" altLang="en-US" b="1" kern="0" dirty="0">
                  <a:solidFill>
                    <a:srgbClr val="0070C0"/>
                  </a:solidFill>
                  <a:latin typeface="Times New Roman" panose="02020603050405020304"/>
                  <a:ea typeface="微软雅黑" panose="020B0503020204020204" pitchFamily="34" charset="-122"/>
                  <a:cs typeface="Times New Roman" panose="02020603050405020304" pitchFamily="16" charset="0"/>
                </a:rPr>
                <a:t>在</a:t>
              </a:r>
              <a:r>
                <a:rPr lang="zh-CN" altLang="en-US" b="1" kern="0" noProof="0" dirty="0">
                  <a:solidFill>
                    <a:srgbClr val="0070C0"/>
                  </a:solidFill>
                  <a:latin typeface="Times New Roman" panose="02020603050405020304"/>
                  <a:ea typeface="微软雅黑" panose="020B0503020204020204" pitchFamily="34" charset="-122"/>
                  <a:cs typeface="Times New Roman" panose="02020603050405020304" pitchFamily="16" charset="0"/>
                </a:rPr>
                <a:t>数据建模基础上、从数据中学习模式</a:t>
              </a:r>
              <a:endParaRPr kumimoji="0" lang="en-US" altLang="zh-CN" b="1" i="0" u="none" strike="noStrike" kern="0" cap="none" spc="0" normalizeH="0" baseline="0" noProof="0" dirty="0">
                <a:ln>
                  <a:noFill/>
                </a:ln>
                <a:solidFill>
                  <a:srgbClr val="0070C0"/>
                </a:solidFill>
                <a:effectLst/>
                <a:uLnTx/>
                <a:uFillTx/>
                <a:latin typeface="Times New Roman" panose="02020603050405020304"/>
                <a:ea typeface="微软雅黑" panose="020B0503020204020204" pitchFamily="34" charset="-122"/>
                <a:cs typeface="Times New Roman" panose="02020603050405020304" pitchFamily="16" charset="0"/>
              </a:endParaRPr>
            </a:p>
          </p:txBody>
        </p:sp>
        <p:sp>
          <p:nvSpPr>
            <p:cNvPr id="8" name="圆角矩形 79"/>
            <p:cNvSpPr/>
            <p:nvPr/>
          </p:nvSpPr>
          <p:spPr bwMode="auto">
            <a:xfrm>
              <a:off x="3900564" y="3684649"/>
              <a:ext cx="4382659" cy="734951"/>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rPr>
                <a:t>以自适应和推理为核心目标</a:t>
              </a:r>
              <a:endParaRPr kumimoji="0" lang="en-US" altLang="zh-CN"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endParaRPr>
            </a:p>
            <a:p>
              <a:pPr lvl="0" eaLnBrk="0" hangingPunct="0">
                <a:defRPr/>
              </a:pPr>
              <a:r>
                <a:rPr lang="en-US" altLang="zh-CN" b="1" kern="0" dirty="0">
                  <a:solidFill>
                    <a:srgbClr val="0070C0"/>
                  </a:solidFill>
                  <a:latin typeface="Times New Roman" panose="02020603050405020304"/>
                  <a:ea typeface="微软雅黑" panose="020B0503020204020204" pitchFamily="34" charset="-122"/>
                  <a:cs typeface="Times New Roman" panose="02020603050405020304" pitchFamily="16" charset="0"/>
                </a:rPr>
                <a:t>human-like communication and reasoning capabilities</a:t>
              </a:r>
              <a:endParaRPr lang="en-US" altLang="zh-CN"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p:txBody>
        </p:sp>
        <p:sp>
          <p:nvSpPr>
            <p:cNvPr id="9" name="圆角矩形 30"/>
            <p:cNvSpPr/>
            <p:nvPr/>
          </p:nvSpPr>
          <p:spPr bwMode="auto">
            <a:xfrm>
              <a:off x="465667" y="2521771"/>
              <a:ext cx="3148610" cy="573509"/>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en-US" altLang="zh-CN" sz="2400" dirty="0">
                  <a:latin typeface="Times New Roman" panose="02020603050405020304" pitchFamily="16" charset="0"/>
                  <a:cs typeface="Times New Roman" panose="02020603050405020304" pitchFamily="16" charset="0"/>
                </a:rPr>
                <a:t>“second wave” </a:t>
              </a:r>
              <a:endParaRPr lang="en-US" altLang="zh-CN" sz="2400" dirty="0">
                <a:latin typeface="Times New Roman" panose="02020603050405020304" pitchFamily="16" charset="0"/>
                <a:cs typeface="Times New Roman" panose="02020603050405020304" pitchFamily="16" charset="0"/>
              </a:endParaRPr>
            </a:p>
            <a:p>
              <a:pPr algn="ctr">
                <a:defRPr/>
              </a:pPr>
              <a:r>
                <a:rPr lang="en-US" altLang="zh-CN" sz="2400" dirty="0">
                  <a:latin typeface="Times New Roman" panose="02020603050405020304" pitchFamily="16" charset="0"/>
                  <a:cs typeface="Times New Roman" panose="02020603050405020304" pitchFamily="16" charset="0"/>
                </a:rPr>
                <a:t>(statistical-learning-based) </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圆角矩形 30"/>
            <p:cNvSpPr/>
            <p:nvPr/>
          </p:nvSpPr>
          <p:spPr bwMode="auto">
            <a:xfrm>
              <a:off x="465667" y="3669015"/>
              <a:ext cx="3052652" cy="573509"/>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rPr>
                <a:t>“third wave” AI </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endParaRPr>
            </a:p>
            <a:p>
              <a:pPr algn="ctr">
                <a:defRPr/>
              </a:pPr>
              <a:r>
                <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rPr>
                <a:t>theory and applications</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0070C0"/>
                </a:solidFill>
                <a:latin typeface="Times New Roman" panose="02020603050405020304" pitchFamily="16" charset="0"/>
                <a:cs typeface="Times New Roman" panose="02020603050405020304" pitchFamily="16" charset="0"/>
              </a:rPr>
              <a:t>第三波人工智能：</a:t>
            </a:r>
            <a:r>
              <a:rPr lang="en-US" altLang="zh-CN" sz="4000" b="1" dirty="0">
                <a:solidFill>
                  <a:srgbClr val="0070C0"/>
                </a:solidFill>
                <a:latin typeface="Times New Roman" panose="02020603050405020304" pitchFamily="16" charset="0"/>
                <a:cs typeface="Times New Roman" panose="02020603050405020304" pitchFamily="16" charset="0"/>
              </a:rPr>
              <a:t>“third wave” AI</a:t>
            </a:r>
            <a:endParaRPr lang="zh-CN" altLang="en-US" dirty="0"/>
          </a:p>
        </p:txBody>
      </p:sp>
      <p:grpSp>
        <p:nvGrpSpPr>
          <p:cNvPr id="12" name="组合 11"/>
          <p:cNvGrpSpPr/>
          <p:nvPr/>
        </p:nvGrpSpPr>
        <p:grpSpPr>
          <a:xfrm>
            <a:off x="156729" y="720426"/>
            <a:ext cx="11209475" cy="5818597"/>
            <a:chOff x="156730" y="720426"/>
            <a:chExt cx="8830504" cy="4143598"/>
          </a:xfrm>
        </p:grpSpPr>
        <p:sp>
          <p:nvSpPr>
            <p:cNvPr id="4" name="圆角矩形 68"/>
            <p:cNvSpPr/>
            <p:nvPr/>
          </p:nvSpPr>
          <p:spPr bwMode="auto">
            <a:xfrm>
              <a:off x="4110989" y="720426"/>
              <a:ext cx="3787362" cy="729822"/>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r>
                <a:rPr kumimoji="0" lang="en-US" altLang="zh-CN"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rPr>
                <a:t> </a:t>
              </a:r>
              <a:r>
                <a:rPr lang="zh-CN" altLang="en-US"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符号主义人工智能为手段</a:t>
              </a:r>
              <a:endParaRPr kumimoji="0" lang="en-US" altLang="zh-CN"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endParaRPr>
            </a:p>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r>
                <a:rPr lang="zh-CN" altLang="en-US" b="1" kern="0" dirty="0">
                  <a:solidFill>
                    <a:srgbClr val="0070C0"/>
                  </a:solidFill>
                  <a:latin typeface="Times New Roman" panose="02020603050405020304"/>
                  <a:ea typeface="微软雅黑" panose="020B0503020204020204" pitchFamily="34" charset="-122"/>
                  <a:cs typeface="Times New Roman" panose="02020603050405020304" pitchFamily="16" charset="0"/>
                </a:rPr>
                <a:t>           以语言和可描述信息处理为主</a:t>
              </a:r>
              <a:endParaRPr kumimoji="0" lang="en-US" altLang="zh-CN" b="1" i="0" u="none" strike="noStrike" kern="0" cap="none" spc="0" normalizeH="0" baseline="0" noProof="0" dirty="0">
                <a:ln>
                  <a:noFill/>
                </a:ln>
                <a:solidFill>
                  <a:srgbClr val="0070C0"/>
                </a:solidFill>
                <a:effectLst/>
                <a:uLnTx/>
                <a:uFillTx/>
                <a:latin typeface="Times New Roman" panose="02020603050405020304"/>
                <a:ea typeface="微软雅黑" panose="020B0503020204020204" pitchFamily="34" charset="-122"/>
                <a:cs typeface="Times New Roman" panose="02020603050405020304" pitchFamily="16" charset="0"/>
              </a:endParaRPr>
            </a:p>
          </p:txBody>
        </p:sp>
        <p:sp>
          <p:nvSpPr>
            <p:cNvPr id="5" name="圆角矩形 30"/>
            <p:cNvSpPr/>
            <p:nvPr/>
          </p:nvSpPr>
          <p:spPr bwMode="auto">
            <a:xfrm>
              <a:off x="1185333" y="791919"/>
              <a:ext cx="2617042" cy="48654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en-US" altLang="zh-CN" sz="2400" dirty="0">
                  <a:latin typeface="Times New Roman" panose="02020603050405020304" pitchFamily="16" charset="0"/>
                  <a:cs typeface="Times New Roman" panose="02020603050405020304" pitchFamily="16" charset="0"/>
                </a:rPr>
                <a:t>“first wave” (rule-based) </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矩形 5"/>
            <p:cNvSpPr/>
            <p:nvPr/>
          </p:nvSpPr>
          <p:spPr>
            <a:xfrm>
              <a:off x="285442" y="1450248"/>
              <a:ext cx="8701792" cy="461665"/>
            </a:xfrm>
            <a:prstGeom prst="rect">
              <a:avLst/>
            </a:prstGeom>
          </p:spPr>
          <p:txBody>
            <a:bodyPr wrap="square">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IBM</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“沃森”</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的推理 </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285442" y="2057161"/>
              <a:ext cx="4129791" cy="1819168"/>
            </a:xfrm>
            <a:prstGeom prst="rect">
              <a:avLst/>
            </a:prstGeom>
          </p:spPr>
          <p:txBody>
            <a:bodyPr wrap="square">
              <a:spAutoFit/>
            </a:bodyPr>
            <a:lstStyle/>
            <a:p>
              <a:pPr algn="just"/>
              <a:r>
                <a:rPr lang="zh-CN" altLang="zh-CN" sz="2000" b="1" dirty="0">
                  <a:latin typeface="Times New Roman" panose="02020603050405020304" pitchFamily="16" charset="0"/>
                  <a:ea typeface="黑体" panose="02010609060101010101" pitchFamily="49" charset="-122"/>
                  <a:cs typeface="Times New Roman" panose="02020603050405020304" pitchFamily="16" charset="0"/>
                </a:rPr>
                <a:t>主持人问：</a:t>
              </a:r>
              <a:r>
                <a:rPr lang="en-US" altLang="zh-CN"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Kathleen Kenyon</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's excavation of this city mentioned in </a:t>
              </a:r>
              <a:r>
                <a:rPr lang="en-US" altLang="zh-CN"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Joshua</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 showed the walls had been repaired 17 times. </a:t>
              </a:r>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Kathleen Kenyon</a:t>
              </a:r>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对这个在《《圣经•约书亚记》》中提到的城市的发掘表明，该城的城墙曾被修复</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17</a:t>
              </a:r>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次）</a:t>
              </a:r>
              <a:endParaRPr lang="en-US" altLang="zh-CN" sz="2000" dirty="0">
                <a:latin typeface="Times New Roman" panose="02020603050405020304" pitchFamily="16" charset="0"/>
                <a:ea typeface="黑体" panose="02010609060101010101" pitchFamily="49" charset="-122"/>
                <a:cs typeface="Times New Roman" panose="02020603050405020304" pitchFamily="16" charset="0"/>
              </a:endParaRPr>
            </a:p>
            <a:p>
              <a:pPr algn="just"/>
              <a:endParaRPr lang="zh-CN" altLang="zh-CN" sz="2000" dirty="0">
                <a:latin typeface="Times New Roman" panose="02020603050405020304" pitchFamily="16" charset="0"/>
                <a:ea typeface="黑体" panose="02010609060101010101" pitchFamily="49" charset="-122"/>
                <a:cs typeface="Times New Roman" panose="02020603050405020304" pitchFamily="16" charset="0"/>
              </a:endParaRPr>
            </a:p>
            <a:p>
              <a:pPr algn="just"/>
              <a:r>
                <a:rPr lang="zh-CN" altLang="zh-CN" sz="2000" b="1" dirty="0">
                  <a:latin typeface="Times New Roman" panose="02020603050405020304" pitchFamily="16" charset="0"/>
                  <a:ea typeface="黑体" panose="02010609060101010101" pitchFamily="49" charset="-122"/>
                  <a:cs typeface="Times New Roman" panose="02020603050405020304" pitchFamily="16" charset="0"/>
                </a:rPr>
                <a:t>沃森回答：</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What is Jericho </a:t>
              </a:r>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（耶利哥城是什么？）</a:t>
              </a:r>
              <a:endParaRPr lang="zh-CN" altLang="zh-CN" sz="20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8" name="图片 7"/>
            <p:cNvPicPr/>
            <p:nvPr/>
          </p:nvPicPr>
          <p:blipFill>
            <a:blip r:embed="rId1" cstate="email"/>
            <a:stretch>
              <a:fillRect/>
            </a:stretch>
          </p:blipFill>
          <p:spPr>
            <a:xfrm>
              <a:off x="4824980" y="2391570"/>
              <a:ext cx="3922139" cy="2472454"/>
            </a:xfrm>
            <a:prstGeom prst="rect">
              <a:avLst/>
            </a:prstGeom>
          </p:spPr>
        </p:pic>
        <p:sp>
          <p:nvSpPr>
            <p:cNvPr id="9" name="矩形 8"/>
            <p:cNvSpPr/>
            <p:nvPr/>
          </p:nvSpPr>
          <p:spPr>
            <a:xfrm>
              <a:off x="156730" y="4005454"/>
              <a:ext cx="4509794" cy="504107"/>
            </a:xfrm>
            <a:prstGeom prst="rect">
              <a:avLst/>
            </a:prstGeom>
          </p:spPr>
          <p:txBody>
            <a:bodyPr wrap="square">
              <a:spAutoFit/>
            </a:bodyPr>
            <a:lstStyle/>
            <a:p>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答案排序：</a:t>
              </a:r>
              <a:r>
                <a:rPr lang="zh-CN" altLang="zh-CN"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耶利哥（</a:t>
              </a:r>
              <a:r>
                <a:rPr lang="en-US" altLang="zh-CN"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Jericho</a:t>
              </a:r>
              <a:r>
                <a:rPr lang="zh-CN" altLang="zh-CN"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en-US" altLang="zh-CN" sz="20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97%</a:t>
              </a:r>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、耶路撒冷（</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Jerusalem</a:t>
              </a:r>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42%</a:t>
              </a:r>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、拉吉（</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Lachish</a:t>
              </a:r>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右箭头 20"/>
            <p:cNvSpPr/>
            <p:nvPr/>
          </p:nvSpPr>
          <p:spPr>
            <a:xfrm>
              <a:off x="4573689" y="2076775"/>
              <a:ext cx="574045" cy="31479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268587" y="1633002"/>
              <a:ext cx="3052117" cy="942461"/>
            </a:xfrm>
            <a:prstGeom prst="rect">
              <a:avLst/>
            </a:prstGeom>
          </p:spPr>
          <p:txBody>
            <a:bodyPr wrap="square">
              <a:spAutoFit/>
            </a:bodyPr>
            <a:lstStyle/>
            <a:p>
              <a:pPr marL="285750" indent="-285750">
                <a:buFont typeface="Wingdings" panose="05000000000000000000" pitchFamily="2" charset="2"/>
                <a:buChar char="l"/>
              </a:pPr>
              <a:r>
                <a:rPr lang="en-US" altLang="zh-CN" sz="2000" dirty="0">
                  <a:latin typeface="Times New Roman" panose="02020603050405020304" pitchFamily="16" charset="0"/>
                  <a:cs typeface="Times New Roman" panose="02020603050405020304" pitchFamily="16" charset="0"/>
                </a:rPr>
                <a:t>Kathleen </a:t>
              </a:r>
              <a:endParaRPr lang="en-US" altLang="zh-CN" sz="2000" dirty="0">
                <a:latin typeface="Times New Roman" panose="02020603050405020304" pitchFamily="16" charset="0"/>
                <a:cs typeface="Times New Roman" panose="02020603050405020304" pitchFamily="16" charset="0"/>
              </a:endParaRPr>
            </a:p>
            <a:p>
              <a:pPr marL="285750" indent="-285750">
                <a:buFont typeface="Wingdings" panose="05000000000000000000" pitchFamily="2" charset="2"/>
                <a:buChar char="l"/>
              </a:pPr>
              <a:r>
                <a:rPr lang="en-US" altLang="zh-CN" sz="2000" dirty="0">
                  <a:latin typeface="Times New Roman" panose="02020603050405020304" pitchFamily="16" charset="0"/>
                  <a:cs typeface="Times New Roman" panose="02020603050405020304" pitchFamily="16" charset="0"/>
                </a:rPr>
                <a:t>Kenyon </a:t>
              </a:r>
              <a:endParaRPr lang="en-US" altLang="zh-CN" sz="2000" dirty="0">
                <a:latin typeface="Times New Roman" panose="02020603050405020304" pitchFamily="16" charset="0"/>
                <a:cs typeface="Times New Roman" panose="02020603050405020304" pitchFamily="16" charset="0"/>
              </a:endParaRPr>
            </a:p>
            <a:p>
              <a:pPr marL="285750" indent="-285750">
                <a:buFont typeface="Wingdings" panose="05000000000000000000" pitchFamily="2" charset="2"/>
                <a:buChar char="l"/>
              </a:pPr>
              <a:r>
                <a:rPr lang="en-US" altLang="zh-CN" sz="2000" dirty="0">
                  <a:latin typeface="Times New Roman" panose="02020603050405020304" pitchFamily="16" charset="0"/>
                  <a:cs typeface="Times New Roman" panose="02020603050405020304" pitchFamily="16" charset="0"/>
                </a:rPr>
                <a:t>Kathleen Kenyon </a:t>
              </a:r>
              <a:endParaRPr lang="en-US" altLang="zh-CN" sz="2000" dirty="0">
                <a:latin typeface="Times New Roman" panose="02020603050405020304" pitchFamily="16" charset="0"/>
                <a:cs typeface="Times New Roman" panose="02020603050405020304" pitchFamily="16" charset="0"/>
              </a:endParaRPr>
            </a:p>
            <a:p>
              <a:pPr marL="285750" indent="-285750">
                <a:buFont typeface="Wingdings" panose="05000000000000000000" pitchFamily="2" charset="2"/>
                <a:buChar char="l"/>
              </a:pPr>
              <a:r>
                <a:rPr lang="en-US" altLang="zh-CN" sz="2000" dirty="0">
                  <a:latin typeface="Times New Roman" panose="02020603050405020304" pitchFamily="16" charset="0"/>
                  <a:cs typeface="Times New Roman" panose="02020603050405020304" pitchFamily="16" charset="0"/>
                </a:rPr>
                <a:t>Joshua</a:t>
              </a:r>
              <a:endParaRPr lang="zh-CN" altLang="en-US" sz="2000" dirty="0">
                <a:latin typeface="Times New Roman" panose="02020603050405020304" pitchFamily="16" charset="0"/>
                <a:cs typeface="Times New Roman" panose="02020603050405020304" pitchFamily="16" charset="0"/>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0070C0"/>
                </a:solidFill>
                <a:latin typeface="Times New Roman" panose="02020603050405020304" pitchFamily="16" charset="0"/>
                <a:cs typeface="Times New Roman" panose="02020603050405020304" pitchFamily="16" charset="0"/>
              </a:rPr>
              <a:t>第三波人工智能：</a:t>
            </a:r>
            <a:r>
              <a:rPr lang="en-US" altLang="zh-CN" sz="4000" b="1" dirty="0">
                <a:solidFill>
                  <a:srgbClr val="0070C0"/>
                </a:solidFill>
                <a:latin typeface="Times New Roman" panose="02020603050405020304" pitchFamily="16" charset="0"/>
                <a:cs typeface="Times New Roman" panose="02020603050405020304" pitchFamily="16" charset="0"/>
              </a:rPr>
              <a:t>“third wave” AI</a:t>
            </a:r>
            <a:endParaRPr lang="zh-CN" altLang="en-US" dirty="0"/>
          </a:p>
        </p:txBody>
      </p:sp>
      <p:grpSp>
        <p:nvGrpSpPr>
          <p:cNvPr id="10" name="组合 9"/>
          <p:cNvGrpSpPr/>
          <p:nvPr/>
        </p:nvGrpSpPr>
        <p:grpSpPr>
          <a:xfrm>
            <a:off x="725310" y="783927"/>
            <a:ext cx="10821649" cy="5701932"/>
            <a:chOff x="725310" y="783928"/>
            <a:chExt cx="8305801" cy="3833770"/>
          </a:xfrm>
        </p:grpSpPr>
        <p:sp>
          <p:nvSpPr>
            <p:cNvPr id="4" name="圆角矩形 30"/>
            <p:cNvSpPr/>
            <p:nvPr/>
          </p:nvSpPr>
          <p:spPr bwMode="auto">
            <a:xfrm>
              <a:off x="725310" y="923916"/>
              <a:ext cx="3148610" cy="573509"/>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en-US" altLang="zh-CN" sz="2400" dirty="0">
                  <a:latin typeface="Times New Roman" panose="02020603050405020304" pitchFamily="16" charset="0"/>
                  <a:cs typeface="Times New Roman" panose="02020603050405020304" pitchFamily="16" charset="0"/>
                </a:rPr>
                <a:t>“second wave” </a:t>
              </a:r>
              <a:endParaRPr lang="en-US" altLang="zh-CN" sz="2400" dirty="0">
                <a:latin typeface="Times New Roman" panose="02020603050405020304" pitchFamily="16" charset="0"/>
                <a:cs typeface="Times New Roman" panose="02020603050405020304" pitchFamily="16" charset="0"/>
              </a:endParaRPr>
            </a:p>
            <a:p>
              <a:pPr algn="ctr">
                <a:defRPr/>
              </a:pPr>
              <a:r>
                <a:rPr lang="en-US" altLang="zh-CN" sz="2400" dirty="0">
                  <a:latin typeface="Times New Roman" panose="02020603050405020304" pitchFamily="16" charset="0"/>
                  <a:cs typeface="Times New Roman" panose="02020603050405020304" pitchFamily="16" charset="0"/>
                </a:rPr>
                <a:t>(statistical-learning-based) </a:t>
              </a:r>
              <a:endParaRPr lang="en-US" altLang="zh-CN"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5" name="Picture 2"/>
            <p:cNvPicPr>
              <a:picLocks noChangeAspect="1" noChangeArrowheads="1"/>
            </p:cNvPicPr>
            <p:nvPr/>
          </p:nvPicPr>
          <p:blipFill>
            <a:blip r:embed="rId1" cstate="email"/>
            <a:srcRect/>
            <a:stretch>
              <a:fillRect/>
            </a:stretch>
          </p:blipFill>
          <p:spPr bwMode="auto">
            <a:xfrm>
              <a:off x="2167467" y="1774032"/>
              <a:ext cx="4459112" cy="452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2" cstate="email"/>
            <a:srcRect/>
            <a:stretch>
              <a:fillRect/>
            </a:stretch>
          </p:blipFill>
          <p:spPr bwMode="auto">
            <a:xfrm>
              <a:off x="1189070" y="2226734"/>
              <a:ext cx="2864557" cy="870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cstate="email"/>
            <a:srcRect/>
            <a:stretch>
              <a:fillRect/>
            </a:stretch>
          </p:blipFill>
          <p:spPr bwMode="auto">
            <a:xfrm>
              <a:off x="4780804" y="2408677"/>
              <a:ext cx="4250307" cy="2189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4" cstate="email"/>
            <a:srcRect/>
            <a:stretch>
              <a:fillRect/>
            </a:stretch>
          </p:blipFill>
          <p:spPr bwMode="auto">
            <a:xfrm>
              <a:off x="1208329" y="3215835"/>
              <a:ext cx="3339958" cy="1401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圆角矩形 22"/>
            <p:cNvSpPr/>
            <p:nvPr/>
          </p:nvSpPr>
          <p:spPr bwMode="auto">
            <a:xfrm>
              <a:off x="4292661" y="783928"/>
              <a:ext cx="4379380" cy="911914"/>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rPr>
                <a:t>以模型假设的机器学习为手段</a:t>
              </a:r>
              <a:endParaRPr kumimoji="0" lang="en-US" altLang="zh-CN"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endParaRPr>
            </a:p>
            <a:p>
              <a:pPr marL="0" marR="0" lvl="0" indent="0" defTabSz="914400" eaLnBrk="0" fontAlgn="auto" latinLnBrk="0" hangingPunct="0">
                <a:lnSpc>
                  <a:spcPct val="100000"/>
                </a:lnSpc>
                <a:spcBef>
                  <a:spcPts val="0"/>
                </a:spcBef>
                <a:spcAft>
                  <a:spcPts val="0"/>
                </a:spcAft>
                <a:buClrTx/>
                <a:buSzTx/>
                <a:buFont typeface="Arial" panose="020B0604020202020204" pitchFamily="34" charset="0"/>
                <a:buNone/>
                <a:defRPr/>
              </a:pPr>
              <a:r>
                <a:rPr kumimoji="0" lang="en-US" altLang="zh-CN" sz="24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rPr>
                <a:t>    </a:t>
              </a:r>
              <a:r>
                <a:rPr lang="zh-CN" altLang="en-US" sz="24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在</a:t>
              </a:r>
              <a:r>
                <a:rPr lang="zh-CN" altLang="en-US" sz="2400" b="1" kern="0" noProof="0" dirty="0">
                  <a:solidFill>
                    <a:srgbClr val="0070C0"/>
                  </a:solidFill>
                  <a:latin typeface="Times New Roman" panose="02020603050405020304"/>
                  <a:ea typeface="微软雅黑" panose="020B0503020204020204" pitchFamily="34" charset="-122"/>
                  <a:cs typeface="Times New Roman" panose="02020603050405020304" pitchFamily="16" charset="0"/>
                </a:rPr>
                <a:t>数据建模基础上、从数据中学习模式</a:t>
              </a:r>
              <a:endParaRPr kumimoji="0" lang="en-US" altLang="zh-CN" sz="2400" b="1" i="0" u="none" strike="noStrike" kern="0" cap="none" spc="0" normalizeH="0" baseline="0" noProof="0" dirty="0">
                <a:ln>
                  <a:noFill/>
                </a:ln>
                <a:solidFill>
                  <a:srgbClr val="0070C0"/>
                </a:solidFill>
                <a:effectLst/>
                <a:uLnTx/>
                <a:uFillTx/>
                <a:latin typeface="Times New Roman" panose="02020603050405020304"/>
                <a:ea typeface="微软雅黑" panose="020B0503020204020204" pitchFamily="34" charset="-122"/>
                <a:cs typeface="Times New Roman" panose="02020603050405020304" pitchFamily="16" charset="0"/>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0070C0"/>
                </a:solidFill>
                <a:latin typeface="Times New Roman" panose="02020603050405020304" pitchFamily="16" charset="0"/>
                <a:cs typeface="Times New Roman" panose="02020603050405020304" pitchFamily="16" charset="0"/>
              </a:rPr>
              <a:t>第三波人工智能：</a:t>
            </a:r>
            <a:r>
              <a:rPr lang="en-US" altLang="zh-CN" sz="4000" b="1" dirty="0">
                <a:solidFill>
                  <a:srgbClr val="0070C0"/>
                </a:solidFill>
                <a:latin typeface="Times New Roman" panose="02020603050405020304" pitchFamily="16" charset="0"/>
                <a:cs typeface="Times New Roman" panose="02020603050405020304" pitchFamily="16" charset="0"/>
              </a:rPr>
              <a:t>“third wave” AI</a:t>
            </a:r>
            <a:endParaRPr lang="zh-CN" altLang="en-US" dirty="0"/>
          </a:p>
        </p:txBody>
      </p:sp>
      <p:grpSp>
        <p:nvGrpSpPr>
          <p:cNvPr id="9" name="组合 8"/>
          <p:cNvGrpSpPr/>
          <p:nvPr/>
        </p:nvGrpSpPr>
        <p:grpSpPr>
          <a:xfrm>
            <a:off x="5594827" y="830717"/>
            <a:ext cx="6235220" cy="5665775"/>
            <a:chOff x="4425246" y="1075268"/>
            <a:chExt cx="4536206" cy="3632200"/>
          </a:xfrm>
        </p:grpSpPr>
        <p:sp>
          <p:nvSpPr>
            <p:cNvPr id="4" name="圆角矩形 10"/>
            <p:cNvSpPr/>
            <p:nvPr/>
          </p:nvSpPr>
          <p:spPr>
            <a:xfrm>
              <a:off x="4425246" y="1075268"/>
              <a:ext cx="4536206" cy="3632200"/>
            </a:xfrm>
            <a:prstGeom prst="roundRect">
              <a:avLst>
                <a:gd name="adj" fmla="val 10838"/>
              </a:avLst>
            </a:prstGeom>
            <a:solidFill>
              <a:srgbClr val="F79646">
                <a:lumMod val="40000"/>
                <a:lumOff val="60000"/>
              </a:srgbClr>
            </a:solidFill>
            <a:ln w="25400" cap="flat" cmpd="sng" algn="ctr">
              <a:solidFill>
                <a:srgbClr val="4F81BD">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 typeface="Arial" panose="020B0604020202020204" pitchFamily="34" charset="0"/>
                <a:buNone/>
                <a:defRPr/>
              </a:pPr>
              <a:endParaRPr kumimoji="0" lang="zh-CN" altLang="en-US" sz="2800" b="0" i="0" u="none" strike="noStrike" kern="0" cap="none" spc="0" normalizeH="0" baseline="0" noProof="0">
                <a:ln>
                  <a:noFill/>
                </a:ln>
                <a:solidFill>
                  <a:srgbClr val="FFFFFF"/>
                </a:solidFill>
                <a:effectLst/>
                <a:uLnTx/>
                <a:uFillTx/>
                <a:latin typeface="Times New Roman" panose="02020603050405020304"/>
                <a:ea typeface="黑体" panose="02010609060101010101" pitchFamily="49" charset="-122"/>
                <a:cs typeface="+mn-cs"/>
              </a:endParaRPr>
            </a:p>
          </p:txBody>
        </p:sp>
        <p:sp>
          <p:nvSpPr>
            <p:cNvPr id="5" name="圆角矩形 11"/>
            <p:cNvSpPr/>
            <p:nvPr/>
          </p:nvSpPr>
          <p:spPr bwMode="auto">
            <a:xfrm>
              <a:off x="4648165" y="1352550"/>
              <a:ext cx="4013688" cy="654052"/>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lvl="0" algn="ctr" eaLnBrk="0" hangingPunct="0">
                <a:defRPr/>
              </a:pP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关联</a:t>
              </a:r>
              <a:r>
                <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(association)</a:t>
              </a: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 </a:t>
              </a:r>
              <a:endPar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pPr lvl="0" eaLnBrk="0" hangingPunct="0">
                <a:defRPr/>
              </a:pPr>
              <a:r>
                <a:rPr lang="en-US"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    </a:t>
              </a:r>
              <a:r>
                <a:rPr lang="zh-CN"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直接可从数据中计算得到的统计相关</a:t>
              </a:r>
              <a:endParaRPr lang="en-US"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p:txBody>
        </p:sp>
        <p:sp>
          <p:nvSpPr>
            <p:cNvPr id="6" name="圆角矩形 12"/>
            <p:cNvSpPr/>
            <p:nvPr/>
          </p:nvSpPr>
          <p:spPr bwMode="auto">
            <a:xfrm>
              <a:off x="4663154" y="3556076"/>
              <a:ext cx="4082802" cy="927023"/>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lvl="0" algn="ctr" eaLnBrk="0" hangingPunct="0">
                <a:defRPr/>
              </a:pPr>
              <a:r>
                <a:rPr kumimoji="0" lang="en-US" altLang="zh-CN" sz="24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rPr>
                <a:t>      </a:t>
              </a: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反事实</a:t>
              </a:r>
              <a:r>
                <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(counterfactual)</a:t>
              </a: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a:t>
              </a:r>
              <a:endPar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pPr lvl="0" algn="ctr" eaLnBrk="0" hangingPunct="0">
                <a:defRPr/>
              </a:pPr>
              <a:r>
                <a:rPr lang="zh-CN"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某个事情已经发生了</a:t>
              </a:r>
              <a:r>
                <a:rPr lang="zh-CN" altLang="en-US" sz="24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a:t>
              </a:r>
              <a:r>
                <a:rPr lang="zh-CN"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则在相同环境中，</a:t>
              </a:r>
              <a:endParaRPr lang="en-US"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a:p>
              <a:pPr lvl="0" algn="ctr" eaLnBrk="0" hangingPunct="0">
                <a:defRPr/>
              </a:pPr>
              <a:r>
                <a:rPr lang="zh-CN"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这个事情不发生会带来怎样的新结果</a:t>
              </a:r>
              <a:endParaRPr lang="en-US"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p:txBody>
        </p:sp>
        <p:sp>
          <p:nvSpPr>
            <p:cNvPr id="7" name="圆角矩形 15"/>
            <p:cNvSpPr/>
            <p:nvPr/>
          </p:nvSpPr>
          <p:spPr bwMode="auto">
            <a:xfrm>
              <a:off x="4648164" y="2321685"/>
              <a:ext cx="4013688" cy="954916"/>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lvl="0" algn="ctr" eaLnBrk="0" hangingPunct="0">
                <a:defRPr/>
              </a:pPr>
              <a:r>
                <a:rPr kumimoji="0" lang="en-US" altLang="zh-CN" sz="3200" b="1" i="0" u="none" strike="noStrike" kern="0" cap="none" spc="0" normalizeH="0" baseline="0" noProof="0" dirty="0">
                  <a:ln>
                    <a:noFill/>
                  </a:ln>
                  <a:solidFill>
                    <a:srgbClr val="C00000"/>
                  </a:solidFill>
                  <a:effectLst/>
                  <a:uLnTx/>
                  <a:uFillTx/>
                  <a:latin typeface="Times New Roman" panose="02020603050405020304"/>
                  <a:ea typeface="微软雅黑" panose="020B0503020204020204" pitchFamily="34" charset="-122"/>
                  <a:cs typeface="Times New Roman" panose="02020603050405020304" pitchFamily="16" charset="0"/>
                </a:rPr>
                <a:t>   </a:t>
              </a:r>
              <a:r>
                <a:rPr lang="zh-CN" altLang="en-US"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 </a:t>
              </a:r>
              <a:r>
                <a:rPr lang="zh-CN"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介入</a:t>
              </a:r>
              <a:r>
                <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rPr>
                <a:t>(intervention): </a:t>
              </a:r>
              <a:endParaRPr lang="en-US" altLang="zh-CN" sz="3200" b="1" kern="0" dirty="0">
                <a:solidFill>
                  <a:srgbClr val="C00000"/>
                </a:solidFill>
                <a:latin typeface="Times New Roman" panose="02020603050405020304"/>
                <a:ea typeface="微软雅黑" panose="020B0503020204020204" pitchFamily="34" charset="-122"/>
                <a:cs typeface="Times New Roman" panose="02020603050405020304" pitchFamily="16" charset="0"/>
              </a:endParaRPr>
            </a:p>
            <a:p>
              <a:pPr lvl="0" algn="ctr" eaLnBrk="0" hangingPunct="0">
                <a:defRPr/>
              </a:pPr>
              <a:r>
                <a:rPr lang="zh-CN"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无法直接从观测数据就能得到关系，</a:t>
              </a:r>
              <a:endParaRPr lang="en-US"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a:p>
              <a:pPr lvl="0" algn="ctr" eaLnBrk="0" hangingPunct="0">
                <a:defRPr/>
              </a:pPr>
              <a:r>
                <a:rPr lang="zh-CN" altLang="zh-CN" sz="24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如“某个商品涨价会产生什么结果</a:t>
              </a:r>
              <a:r>
                <a:rPr lang="zh-CN" altLang="zh-CN" sz="1600" b="1" kern="0" dirty="0">
                  <a:solidFill>
                    <a:srgbClr val="0070C0"/>
                  </a:solidFill>
                  <a:latin typeface="Times New Roman" panose="02020603050405020304"/>
                  <a:ea typeface="微软雅黑" panose="020B0503020204020204" pitchFamily="34" charset="-122"/>
                  <a:cs typeface="Times New Roman" panose="02020603050405020304" pitchFamily="16" charset="0"/>
                </a:rPr>
                <a:t>”</a:t>
              </a:r>
              <a:endParaRPr lang="en-US" altLang="zh-CN" sz="1600" b="1" kern="0" dirty="0">
                <a:solidFill>
                  <a:srgbClr val="0070C0"/>
                </a:solidFill>
                <a:latin typeface="Times New Roman" panose="02020603050405020304"/>
                <a:ea typeface="微软雅黑" panose="020B0503020204020204" pitchFamily="34" charset="-122"/>
                <a:cs typeface="Times New Roman" panose="02020603050405020304" pitchFamily="16" charset="0"/>
              </a:endParaRPr>
            </a:p>
          </p:txBody>
        </p:sp>
      </p:gr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159488" y="830716"/>
              <a:ext cx="5329935" cy="5665774"/>
            </p:xfrm>
            <a:graphic>
              <a:graphicData uri="http://schemas.openxmlformats.org/drawingml/2006/table">
                <a:tbl>
                  <a:tblPr firstRow="1" bandRow="1">
                    <a:tableStyleId>{5C22544A-7EE6-4342-B048-85BDC9FD1C3A}</a:tableStyleId>
                  </a:tblPr>
                  <a:tblGrid>
                    <a:gridCol w="1428167"/>
                    <a:gridCol w="1778474"/>
                    <a:gridCol w="2123294"/>
                  </a:tblGrid>
                  <a:tr h="1342945">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可观测性问题</a:t>
                          </a:r>
                          <a:endPar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 if we see A </a:t>
                          </a:r>
                          <a:endParaRPr lang="en-US" altLang="zh-CN" sz="2400" b="0" dirty="0">
                            <a:solidFill>
                              <a:schemeClr val="tx1"/>
                            </a:solidFill>
                            <a:latin typeface="Times New Roman" panose="02020603050405020304" pitchFamily="16" charset="0"/>
                            <a:cs typeface="Times New Roman" panose="02020603050405020304" pitchFamily="16" charset="0"/>
                          </a:endParaRPr>
                        </a:p>
                        <a:p>
                          <a:pPr algn="ctr"/>
                          <a:r>
                            <a:rPr lang="en-US" altLang="zh-CN" sz="2400" b="0" dirty="0">
                              <a:solidFill>
                                <a:schemeClr val="tx1"/>
                              </a:solidFill>
                              <a:latin typeface="Times New Roman" panose="02020603050405020304" pitchFamily="16" charset="0"/>
                              <a:cs typeface="Times New Roman" panose="02020603050405020304" pitchFamily="16" charset="0"/>
                            </a:rPr>
                            <a:t>(what is?)</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a:rPr>
                                  <m:t>𝑃</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𝑦</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𝐴</m:t>
                                </m:r>
                                <m:r>
                                  <a:rPr lang="en-US" altLang="zh-CN" sz="2400" b="0" i="1" smtClean="0">
                                    <a:solidFill>
                                      <a:schemeClr val="tx1"/>
                                    </a:solidFill>
                                    <a:latin typeface="Cambria Math" panose="02040503050406030204"/>
                                  </a:rPr>
                                  <m:t>)</m:t>
                                </m:r>
                              </m:oMath>
                            </m:oMathPara>
                          </a14:m>
                          <a:endParaRPr lang="zh-CN" altLang="en-US" sz="2400" b="0" dirty="0">
                            <a:solidFill>
                              <a:schemeClr val="tx1"/>
                            </a:solidFill>
                            <a:latin typeface="Times New Roman" panose="02020603050405020304" pitchFamily="16" charset="0"/>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24345">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决策行动问题</a:t>
                          </a:r>
                          <a:endPar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a:t>
                          </a:r>
                          <a:r>
                            <a:rPr lang="en-US" altLang="zh-CN" sz="2400" b="0" baseline="0" dirty="0">
                              <a:solidFill>
                                <a:schemeClr val="tx1"/>
                              </a:solidFill>
                              <a:latin typeface="Times New Roman" panose="02020603050405020304" pitchFamily="16" charset="0"/>
                              <a:cs typeface="Times New Roman" panose="02020603050405020304" pitchFamily="16" charset="0"/>
                            </a:rPr>
                            <a:t> if we do A (what if?)</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a:rPr>
                                  <m:t>𝑃</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𝑦</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𝑑𝑜</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𝐴</m:t>
                                </m:r>
                                <m:r>
                                  <a:rPr lang="en-US" altLang="zh-CN" sz="2400" b="0" i="1" smtClean="0">
                                    <a:solidFill>
                                      <a:schemeClr val="tx1"/>
                                    </a:solidFill>
                                    <a:latin typeface="Cambria Math" panose="02040503050406030204"/>
                                  </a:rPr>
                                  <m:t>))</m:t>
                                </m:r>
                              </m:oMath>
                            </m:oMathPara>
                          </a14:m>
                          <a:endParaRPr lang="en-US" altLang="zh-CN" sz="2400" b="0" dirty="0">
                            <a:solidFill>
                              <a:schemeClr val="tx1"/>
                            </a:solidFill>
                            <a:latin typeface="Times New Roman" panose="02020603050405020304" pitchFamily="16" charset="0"/>
                            <a:cs typeface="Times New Roman" panose="02020603050405020304" pitchFamily="16"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（如果采取</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行为，则</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B</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真）</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74095">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反事实问题</a:t>
                          </a:r>
                          <a:r>
                            <a:rPr lang="en-US" altLang="zh-CN"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(Counterfactual)</a:t>
                          </a:r>
                          <a:endParaRPr lang="en-US" altLang="zh-CN"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a:t>
                          </a:r>
                          <a:r>
                            <a:rPr lang="en-US" altLang="zh-CN" sz="2400" b="0" baseline="0" dirty="0">
                              <a:solidFill>
                                <a:schemeClr val="tx1"/>
                              </a:solidFill>
                              <a:latin typeface="Times New Roman" panose="02020603050405020304" pitchFamily="16" charset="0"/>
                              <a:cs typeface="Times New Roman" panose="02020603050405020304" pitchFamily="16" charset="0"/>
                            </a:rPr>
                            <a:t> if we did things differently</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0" dirty="0">
                              <a:solidFill>
                                <a:schemeClr val="tx1"/>
                              </a:solidFill>
                              <a:latin typeface="Times New Roman" panose="02020603050405020304" pitchFamily="16" charset="0"/>
                              <a:cs typeface="Times New Roman" panose="02020603050405020304" pitchFamily="16" charset="0"/>
                            </a:rPr>
                            <a:t>(why?) </a:t>
                          </a:r>
                          <a14:m>
                            <m:oMath xmlns:m="http://schemas.openxmlformats.org/officeDocument/2006/math">
                              <m:r>
                                <a:rPr lang="en-US" altLang="zh-CN" sz="2400" b="0" i="1" smtClean="0">
                                  <a:solidFill>
                                    <a:schemeClr val="tx1"/>
                                  </a:solidFill>
                                  <a:latin typeface="Cambria Math" panose="02040503050406030204"/>
                                </a:rPr>
                                <m:t>𝑃</m:t>
                              </m:r>
                              <m:r>
                                <a:rPr lang="en-US" altLang="zh-CN" sz="2400" b="0" i="1" smtClean="0">
                                  <a:solidFill>
                                    <a:schemeClr val="tx1"/>
                                  </a:solidFill>
                                  <a:latin typeface="Cambria Math" panose="02040503050406030204"/>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a:rPr>
                                    <m:t>𝑦</m:t>
                                  </m:r>
                                </m:e>
                                <m:sup>
                                  <m:r>
                                    <a:rPr lang="en-US" altLang="zh-CN" sz="2400" b="0" i="1" smtClean="0">
                                      <a:solidFill>
                                        <a:schemeClr val="tx1"/>
                                      </a:solidFill>
                                      <a:latin typeface="Cambria Math" panose="02040503050406030204"/>
                                    </a:rPr>
                                    <m:t>′</m:t>
                                  </m:r>
                                </m:sup>
                              </m:sSup>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𝐴</m:t>
                              </m:r>
                              <m:r>
                                <a:rPr lang="en-US" altLang="zh-CN" sz="2400" b="0" i="1" smtClean="0">
                                  <a:solidFill>
                                    <a:schemeClr val="tx1"/>
                                  </a:solidFill>
                                  <a:latin typeface="Cambria Math" panose="02040503050406030204"/>
                                </a:rPr>
                                <m:t>)</m:t>
                              </m:r>
                            </m:oMath>
                          </a14:m>
                          <a:endParaRPr lang="zh-CN" altLang="en-US" sz="2400" b="0" dirty="0">
                            <a:solidFill>
                              <a:schemeClr val="tx1"/>
                            </a:solidFill>
                            <a:latin typeface="Times New Roman" panose="02020603050405020304" pitchFamily="16" charset="0"/>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（如果</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为真，则</a:t>
                          </a: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B</a:t>
                          </a: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将不同）</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24389">
                    <a:tc gridSpan="3">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Options: with what probability</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r>
                </a:tbl>
              </a:graphicData>
            </a:graphic>
          </p:graphicFrame>
        </mc:Choice>
        <mc:Fallback xmlns="">
          <p:graphicFrame>
            <p:nvGraphicFramePr>
              <p:cNvPr id="8" name="表格 7"/>
              <p:cNvGraphicFramePr>
                <a:graphicFrameLocks noGrp="1"/>
              </p:cNvGraphicFramePr>
              <p:nvPr/>
            </p:nvGraphicFramePr>
            <p:xfrm>
              <a:off x="159488" y="830716"/>
              <a:ext cx="5329935" cy="5665774"/>
            </p:xfrm>
            <a:graphic>
              <a:graphicData uri="http://schemas.openxmlformats.org/drawingml/2006/table">
                <a:tbl>
                  <a:tblPr firstRow="1" bandRow="1">
                    <a:tableStyleId>{5C22544A-7EE6-4342-B048-85BDC9FD1C3A}</a:tableStyleId>
                  </a:tblPr>
                  <a:tblGrid>
                    <a:gridCol w="1428167"/>
                    <a:gridCol w="1778474"/>
                    <a:gridCol w="2123294"/>
                  </a:tblGrid>
                  <a:tr h="1343025">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可观测性问题</a:t>
                          </a:r>
                          <a:endPar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 if we see A </a:t>
                          </a:r>
                          <a:endParaRPr lang="en-US" altLang="zh-CN" sz="2400" b="0" dirty="0">
                            <a:solidFill>
                              <a:schemeClr val="tx1"/>
                            </a:solidFill>
                            <a:latin typeface="Times New Roman" panose="02020603050405020304" pitchFamily="16" charset="0"/>
                            <a:cs typeface="Times New Roman" panose="02020603050405020304" pitchFamily="16" charset="0"/>
                          </a:endParaRPr>
                        </a:p>
                        <a:p>
                          <a:pPr algn="ctr"/>
                          <a:r>
                            <a:rPr lang="en-US" altLang="zh-CN" sz="2400" b="0" dirty="0">
                              <a:solidFill>
                                <a:schemeClr val="tx1"/>
                              </a:solidFill>
                              <a:latin typeface="Times New Roman" panose="02020603050405020304" pitchFamily="16" charset="0"/>
                              <a:cs typeface="Times New Roman" panose="02020603050405020304" pitchFamily="16" charset="0"/>
                            </a:rPr>
                            <a:t>(what is?)</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824355">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决策行动问题</a:t>
                          </a:r>
                          <a:endPar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a:t>
                          </a:r>
                          <a:r>
                            <a:rPr lang="en-US" altLang="zh-CN" sz="2400" b="0" baseline="0" dirty="0">
                              <a:solidFill>
                                <a:schemeClr val="tx1"/>
                              </a:solidFill>
                              <a:latin typeface="Times New Roman" panose="02020603050405020304" pitchFamily="16" charset="0"/>
                              <a:cs typeface="Times New Roman" panose="02020603050405020304" pitchFamily="16" charset="0"/>
                            </a:rPr>
                            <a:t> if we do A (what if?)</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1974215">
                    <a:tc>
                      <a:txBody>
                        <a:bodyPr/>
                        <a:lstStyle/>
                        <a:p>
                          <a:pPr algn="ctr"/>
                          <a:r>
                            <a:rPr lang="zh-CN" altLang="en-US"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反事实问题</a:t>
                          </a:r>
                          <a:r>
                            <a:rPr lang="en-US" altLang="zh-CN"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(Counterfactual)</a:t>
                          </a:r>
                          <a:endParaRPr lang="en-US" altLang="zh-CN" sz="24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What</a:t>
                          </a:r>
                          <a:r>
                            <a:rPr lang="en-US" altLang="zh-CN" sz="2400" b="0" baseline="0" dirty="0">
                              <a:solidFill>
                                <a:schemeClr val="tx1"/>
                              </a:solidFill>
                              <a:latin typeface="Times New Roman" panose="02020603050405020304" pitchFamily="16" charset="0"/>
                              <a:cs typeface="Times New Roman" panose="02020603050405020304" pitchFamily="16" charset="0"/>
                            </a:rPr>
                            <a:t> if we did things differently</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24389">
                    <a:tc gridSpan="3">
                      <a:txBody>
                        <a:bodyPr/>
                        <a:lstStyle/>
                        <a:p>
                          <a:pPr algn="ctr"/>
                          <a:r>
                            <a:rPr lang="en-US" altLang="zh-CN" sz="2400" b="0" dirty="0">
                              <a:solidFill>
                                <a:schemeClr val="tx1"/>
                              </a:solidFill>
                              <a:latin typeface="Times New Roman" panose="02020603050405020304" pitchFamily="16" charset="0"/>
                              <a:cs typeface="Times New Roman" panose="02020603050405020304" pitchFamily="16" charset="0"/>
                            </a:rPr>
                            <a:t>Options: with what probability</a:t>
                          </a:r>
                          <a:endParaRPr lang="zh-CN" altLang="en-US" sz="2400" b="0" dirty="0">
                            <a:solidFill>
                              <a:schemeClr val="tx1"/>
                            </a:solidFill>
                            <a:latin typeface="Times New Roman" panose="02020603050405020304" pitchFamily="16" charset="0"/>
                            <a:cs typeface="Times New Roman" panose="02020603050405020304" pitchFamily="16"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r>
                </a:tbl>
              </a:graphicData>
            </a:graphic>
          </p:graphicFrame>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挑战 </a:t>
            </a: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(1)</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：人类常识知识支持下顿悟与直觉</a:t>
            </a:r>
            <a:endParaRPr lang="zh-CN" altLang="en-US" dirty="0"/>
          </a:p>
        </p:txBody>
      </p:sp>
      <p:grpSp>
        <p:nvGrpSpPr>
          <p:cNvPr id="11" name="组合 10"/>
          <p:cNvGrpSpPr/>
          <p:nvPr/>
        </p:nvGrpSpPr>
        <p:grpSpPr>
          <a:xfrm>
            <a:off x="116946" y="1109197"/>
            <a:ext cx="11695825" cy="5437851"/>
            <a:chOff x="116947" y="1109197"/>
            <a:chExt cx="8699570" cy="3825205"/>
          </a:xfrm>
        </p:grpSpPr>
        <p:sp>
          <p:nvSpPr>
            <p:cNvPr id="4" name="矩形 3"/>
            <p:cNvSpPr/>
            <p:nvPr/>
          </p:nvSpPr>
          <p:spPr>
            <a:xfrm>
              <a:off x="4876695" y="3315984"/>
              <a:ext cx="3939822" cy="988470"/>
            </a:xfrm>
            <a:prstGeom prst="rect">
              <a:avLst/>
            </a:prstGeom>
          </p:spPr>
          <p:txBody>
            <a:bodyPr wrap="square">
              <a:spAutoFit/>
            </a:bodyPr>
            <a:lstStyle/>
            <a:p>
              <a:pPr algn="just">
                <a:lnSpc>
                  <a:spcPct val="150000"/>
                </a:lnSpc>
              </a:pPr>
              <a:r>
                <a:rPr lang="zh-CN" altLang="en-US" sz="2000" dirty="0">
                  <a:latin typeface="黑体" panose="02010609060101010101" pitchFamily="49" charset="-122"/>
                  <a:ea typeface="黑体" panose="02010609060101010101" pitchFamily="49" charset="-122"/>
                </a:rPr>
                <a:t>见一叶落，而知岁之将暮；审堂下之阴，而知日月之行，阴阳之变；见瓶水之冰，而知天下之寒，鱼鳖之藏也</a:t>
              </a:r>
              <a:endParaRPr lang="zh-CN" altLang="en-US" sz="2000" dirty="0">
                <a:latin typeface="黑体" panose="02010609060101010101" pitchFamily="49" charset="-122"/>
                <a:ea typeface="黑体" panose="02010609060101010101" pitchFamily="49" charset="-122"/>
              </a:endParaRPr>
            </a:p>
          </p:txBody>
        </p:sp>
        <p:sp>
          <p:nvSpPr>
            <p:cNvPr id="5" name="矩形 4"/>
            <p:cNvSpPr/>
            <p:nvPr/>
          </p:nvSpPr>
          <p:spPr>
            <a:xfrm>
              <a:off x="6155706" y="4545294"/>
              <a:ext cx="1663557" cy="281454"/>
            </a:xfrm>
            <a:prstGeom prst="rect">
              <a:avLst/>
            </a:prstGeom>
          </p:spPr>
          <p:txBody>
            <a:bodyPr wrap="none">
              <a:spAutoFit/>
            </a:bodyPr>
            <a:lstStyle/>
            <a:p>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淮南子说山训</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6" name="Picture 2"/>
            <p:cNvPicPr>
              <a:picLocks noChangeAspect="1" noChangeArrowheads="1"/>
            </p:cNvPicPr>
            <p:nvPr/>
          </p:nvPicPr>
          <p:blipFill>
            <a:blip r:embed="rId1" cstate="email"/>
            <a:srcRect/>
            <a:stretch>
              <a:fillRect/>
            </a:stretch>
          </p:blipFill>
          <p:spPr bwMode="auto">
            <a:xfrm>
              <a:off x="181362" y="1395031"/>
              <a:ext cx="4601783" cy="541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50814" y="1817211"/>
              <a:ext cx="4572000" cy="930961"/>
            </a:xfrm>
            <a:prstGeom prst="rect">
              <a:avLst/>
            </a:prstGeom>
          </p:spPr>
          <p:txBody>
            <a:bodyPr>
              <a:spAutoFit/>
            </a:bodyPr>
            <a:lstStyle/>
            <a:p>
              <a:r>
                <a:rPr lang="en-US" altLang="zh-CN" sz="2000" dirty="0">
                  <a:latin typeface="Times New Roman" panose="02020603050405020304" pitchFamily="16" charset="0"/>
                  <a:cs typeface="Times New Roman" panose="02020603050405020304" pitchFamily="16" charset="0"/>
                </a:rPr>
                <a:t>Department of Defense</a:t>
              </a:r>
              <a:endParaRPr lang="en-US" altLang="zh-CN" sz="2000" dirty="0">
                <a:latin typeface="Times New Roman" panose="02020603050405020304" pitchFamily="16" charset="0"/>
                <a:cs typeface="Times New Roman" panose="02020603050405020304" pitchFamily="16" charset="0"/>
              </a:endParaRPr>
            </a:p>
            <a:p>
              <a:r>
                <a:rPr lang="en-US" altLang="zh-CN" sz="2000" dirty="0">
                  <a:latin typeface="Times New Roman" panose="02020603050405020304" pitchFamily="16" charset="0"/>
                  <a:cs typeface="Times New Roman" panose="02020603050405020304" pitchFamily="16" charset="0"/>
                </a:rPr>
                <a:t>Defense Advanced Research Projects Agency</a:t>
              </a:r>
              <a:endParaRPr lang="en-US" altLang="zh-CN" sz="2000" dirty="0">
                <a:latin typeface="Times New Roman" panose="02020603050405020304" pitchFamily="16" charset="0"/>
                <a:cs typeface="Times New Roman" panose="02020603050405020304" pitchFamily="16" charset="0"/>
              </a:endParaRPr>
            </a:p>
            <a:p>
              <a:r>
                <a:rPr lang="en-US" altLang="zh-CN" sz="2000" dirty="0">
                  <a:latin typeface="Times New Roman" panose="02020603050405020304" pitchFamily="16" charset="0"/>
                  <a:cs typeface="Times New Roman" panose="02020603050405020304" pitchFamily="16" charset="0"/>
                </a:rPr>
                <a:t>Information Innovation Office</a:t>
              </a:r>
              <a:endParaRPr lang="en-US" altLang="zh-CN" sz="2000" dirty="0">
                <a:latin typeface="Times New Roman" panose="02020603050405020304" pitchFamily="16" charset="0"/>
                <a:cs typeface="Times New Roman" panose="02020603050405020304" pitchFamily="16" charset="0"/>
              </a:endParaRPr>
            </a:p>
            <a:p>
              <a:r>
                <a:rPr lang="en-US" altLang="zh-CN" sz="2000" dirty="0">
                  <a:latin typeface="Times New Roman" panose="02020603050405020304" pitchFamily="16" charset="0"/>
                  <a:cs typeface="Times New Roman" panose="02020603050405020304" pitchFamily="16" charset="0"/>
                </a:rPr>
                <a:t>Oct 19, 2018</a:t>
              </a:r>
              <a:endParaRPr lang="zh-CN" altLang="en-US" sz="2000" dirty="0">
                <a:latin typeface="Times New Roman" panose="02020603050405020304" pitchFamily="16" charset="0"/>
                <a:cs typeface="Times New Roman" panose="02020603050405020304" pitchFamily="16" charset="0"/>
              </a:endParaRPr>
            </a:p>
          </p:txBody>
        </p:sp>
        <p:sp>
          <p:nvSpPr>
            <p:cNvPr id="8" name="矩形 7"/>
            <p:cNvSpPr/>
            <p:nvPr/>
          </p:nvSpPr>
          <p:spPr>
            <a:xfrm>
              <a:off x="150814" y="2704426"/>
              <a:ext cx="4572000" cy="2229976"/>
            </a:xfrm>
            <a:prstGeom prst="rect">
              <a:avLst/>
            </a:prstGeom>
          </p:spPr>
          <p:txBody>
            <a:bodyPr>
              <a:spAutoFit/>
            </a:bodyPr>
            <a:lstStyle/>
            <a:p>
              <a:pPr algn="just"/>
              <a:r>
                <a:rPr lang="en-US" altLang="zh-CN" sz="2000" dirty="0">
                  <a:latin typeface="Times New Roman" panose="02020603050405020304" pitchFamily="16" charset="0"/>
                  <a:cs typeface="Times New Roman" panose="02020603050405020304" pitchFamily="16" charset="0"/>
                </a:rPr>
                <a:t>DARPA is soliciting innovative research proposals in the area of machine common sense to enable Artificial Intelligence (AI) applications to understand new situations, monitor the reasonableness of their actions, communicate more effectively with people, and transfer learning to new domains. Proposed research should investigate innovative approaches that enable revolutionary advances in science, devices, or systems. Specifically excluded is research that primarily results in evolutionary improvements to the existing state of practice. </a:t>
              </a:r>
              <a:endParaRPr lang="zh-CN" altLang="en-US" sz="2000" dirty="0">
                <a:latin typeface="Times New Roman" panose="02020603050405020304" pitchFamily="16" charset="0"/>
                <a:cs typeface="Times New Roman" panose="02020603050405020304" pitchFamily="16" charset="0"/>
              </a:endParaRPr>
            </a:p>
          </p:txBody>
        </p:sp>
        <p:sp>
          <p:nvSpPr>
            <p:cNvPr id="9" name="矩形 8"/>
            <p:cNvSpPr/>
            <p:nvPr/>
          </p:nvSpPr>
          <p:spPr>
            <a:xfrm>
              <a:off x="116947" y="1109197"/>
              <a:ext cx="4572000" cy="281454"/>
            </a:xfrm>
            <a:prstGeom prst="rect">
              <a:avLst/>
            </a:prstGeom>
          </p:spPr>
          <p:txBody>
            <a:bodyPr>
              <a:spAutoFit/>
            </a:bodyPr>
            <a:lstStyle/>
            <a:p>
              <a:r>
                <a:rPr lang="en-US" altLang="zh-CN" sz="2000" dirty="0">
                  <a:latin typeface="Times New Roman" panose="02020603050405020304" pitchFamily="16" charset="0"/>
                  <a:cs typeface="Times New Roman" panose="02020603050405020304" pitchFamily="16" charset="0"/>
                </a:rPr>
                <a:t>2 billion dollars over the next five years</a:t>
              </a:r>
              <a:endParaRPr lang="zh-CN" altLang="en-US" sz="2000" dirty="0">
                <a:latin typeface="Times New Roman" panose="02020603050405020304" pitchFamily="16" charset="0"/>
                <a:cs typeface="Times New Roman" panose="02020603050405020304" pitchFamily="16" charset="0"/>
              </a:endParaRPr>
            </a:p>
          </p:txBody>
        </p:sp>
        <p:pic>
          <p:nvPicPr>
            <p:cNvPr id="10" name="Picture 7"/>
            <p:cNvPicPr>
              <a:picLocks noChangeAspect="1" noChangeArrowheads="1"/>
            </p:cNvPicPr>
            <p:nvPr/>
          </p:nvPicPr>
          <p:blipFill>
            <a:blip r:embed="rId2" cstate="email"/>
            <a:srcRect/>
            <a:stretch>
              <a:fillRect/>
            </a:stretch>
          </p:blipFill>
          <p:spPr bwMode="auto">
            <a:xfrm>
              <a:off x="4926503" y="1109197"/>
              <a:ext cx="3764545" cy="2020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挑战</a:t>
            </a: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(1)</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：人类常识知识支持下顿悟与直觉</a:t>
            </a:r>
            <a:endParaRPr lang="zh-CN" altLang="en-US" dirty="0"/>
          </a:p>
        </p:txBody>
      </p:sp>
      <p:grpSp>
        <p:nvGrpSpPr>
          <p:cNvPr id="8" name="组合 7"/>
          <p:cNvGrpSpPr/>
          <p:nvPr/>
        </p:nvGrpSpPr>
        <p:grpSpPr>
          <a:xfrm>
            <a:off x="116947" y="892523"/>
            <a:ext cx="11629114" cy="5678398"/>
            <a:chOff x="116947" y="892523"/>
            <a:chExt cx="8897331" cy="4185702"/>
          </a:xfrm>
        </p:grpSpPr>
        <p:pic>
          <p:nvPicPr>
            <p:cNvPr id="4" name="Picture 2"/>
            <p:cNvPicPr>
              <a:picLocks noChangeAspect="1" noChangeArrowheads="1"/>
            </p:cNvPicPr>
            <p:nvPr/>
          </p:nvPicPr>
          <p:blipFill>
            <a:blip r:embed="rId1" cstate="email"/>
            <a:srcRect/>
            <a:stretch>
              <a:fillRect/>
            </a:stretch>
          </p:blipFill>
          <p:spPr bwMode="auto">
            <a:xfrm>
              <a:off x="116947" y="892523"/>
              <a:ext cx="339672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16949" y="1292573"/>
              <a:ext cx="3461134" cy="3785652"/>
            </a:xfrm>
            <a:prstGeom prst="rect">
              <a:avLst/>
            </a:prstGeom>
          </p:spPr>
          <p:txBody>
            <a:bodyPr wrap="square">
              <a:spAutoFit/>
            </a:bodyPr>
            <a:lstStyle/>
            <a:p>
              <a:pPr marL="285750" indent="-285750" algn="just">
                <a:buFont typeface="Wingdings" panose="05000000000000000000" pitchFamily="2" charset="2"/>
                <a:buChar char="l"/>
              </a:pPr>
              <a:r>
                <a:rPr lang="en-US" altLang="zh-CN" sz="1600" b="1" dirty="0">
                  <a:solidFill>
                    <a:srgbClr val="C00000"/>
                  </a:solidFill>
                  <a:latin typeface="Times New Roman" panose="02020603050405020304" pitchFamily="16" charset="0"/>
                  <a:cs typeface="Times New Roman" panose="02020603050405020304" pitchFamily="16" charset="0"/>
                </a:rPr>
                <a:t>Foundations of Human Common Sense</a:t>
              </a:r>
              <a:r>
                <a:rPr lang="en-US" altLang="zh-CN" sz="1600" dirty="0">
                  <a:latin typeface="Times New Roman" panose="02020603050405020304" pitchFamily="16" charset="0"/>
                  <a:cs typeface="Times New Roman" panose="02020603050405020304" pitchFamily="16" charset="0"/>
                </a:rPr>
                <a:t>: a service that learns from experience, like a child, to construct computational models that mimic the core domains of cognition for objects (intuitive physics), places (spatial navigation), and agents (intentional actors). These models will be evaluated against the cognitive development milestones as evidenced in developmental psychology experiments with human children from 0-18 months old.</a:t>
              </a:r>
              <a:endParaRPr lang="en-US" altLang="zh-CN" sz="1600" dirty="0">
                <a:latin typeface="Times New Roman" panose="02020603050405020304" pitchFamily="16" charset="0"/>
                <a:cs typeface="Times New Roman" panose="02020603050405020304" pitchFamily="16" charset="0"/>
              </a:endParaRPr>
            </a:p>
            <a:p>
              <a:pPr marL="285750" indent="-285750" algn="just">
                <a:buFont typeface="Wingdings" panose="05000000000000000000" pitchFamily="2" charset="2"/>
                <a:buChar char="l"/>
              </a:pPr>
              <a:r>
                <a:rPr lang="en-US" altLang="zh-CN" sz="1600" b="1" dirty="0">
                  <a:solidFill>
                    <a:srgbClr val="C00000"/>
                  </a:solidFill>
                  <a:latin typeface="Times New Roman" panose="02020603050405020304" pitchFamily="16" charset="0"/>
                  <a:cs typeface="Times New Roman" panose="02020603050405020304" pitchFamily="16" charset="0"/>
                </a:rPr>
                <a:t>Broad Common Knowledge: </a:t>
              </a:r>
              <a:r>
                <a:rPr lang="en-US" altLang="zh-CN" sz="1600" dirty="0">
                  <a:latin typeface="Times New Roman" panose="02020603050405020304" pitchFamily="16" charset="0"/>
                  <a:cs typeface="Times New Roman" panose="02020603050405020304" pitchFamily="16" charset="0"/>
                </a:rPr>
                <a:t>a service that learns from reading the Web, like a research librarian, to construct a commonsense knowledge repository capable of answering natural language and image-based questions about commonsense phenomena. This service will mimic the general knowledge of an average American adult in 2018, and be evaluated against the Allen Institute for Artificial Intelligence (AI2) Common Sense Benchmarks.</a:t>
              </a:r>
              <a:endParaRPr lang="en-US" altLang="zh-CN" sz="1600" dirty="0">
                <a:latin typeface="Times New Roman" panose="02020603050405020304" pitchFamily="16" charset="0"/>
                <a:cs typeface="Times New Roman" panose="02020603050405020304" pitchFamily="16" charset="0"/>
              </a:endParaRPr>
            </a:p>
          </p:txBody>
        </p:sp>
        <p:pic>
          <p:nvPicPr>
            <p:cNvPr id="6" name="Picture 2"/>
            <p:cNvPicPr>
              <a:picLocks noChangeAspect="1" noChangeArrowheads="1"/>
            </p:cNvPicPr>
            <p:nvPr/>
          </p:nvPicPr>
          <p:blipFill>
            <a:blip r:embed="rId2" cstate="email"/>
            <a:srcRect/>
            <a:stretch>
              <a:fillRect/>
            </a:stretch>
          </p:blipFill>
          <p:spPr bwMode="auto">
            <a:xfrm>
              <a:off x="3578083" y="1222151"/>
              <a:ext cx="5436195" cy="2813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4038600" y="4162052"/>
              <a:ext cx="4572000" cy="431054"/>
            </a:xfrm>
            <a:prstGeom prst="rect">
              <a:avLst/>
            </a:prstGeom>
          </p:spPr>
          <p:txBody>
            <a:bodyPr>
              <a:spAutoFit/>
            </a:bodyPr>
            <a:lstStyle/>
            <a:p>
              <a:pPr algn="ct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常识是人工智能的黑洞</a:t>
              </a:r>
              <a:endParaRPr lang="en-US" altLang="zh-CN" sz="16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Common sense is the dark matter of artificial intelligence</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挑战</a:t>
            </a: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(1)</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：人类常识知识支持下顿悟与直觉</a:t>
            </a:r>
            <a:endParaRPr lang="zh-CN" altLang="en-US" dirty="0"/>
          </a:p>
        </p:txBody>
      </p:sp>
      <p:grpSp>
        <p:nvGrpSpPr>
          <p:cNvPr id="9" name="组合 8"/>
          <p:cNvGrpSpPr/>
          <p:nvPr/>
        </p:nvGrpSpPr>
        <p:grpSpPr>
          <a:xfrm>
            <a:off x="228969" y="968003"/>
            <a:ext cx="11137236" cy="5379634"/>
            <a:chOff x="228969" y="968003"/>
            <a:chExt cx="8664865" cy="3893902"/>
          </a:xfrm>
        </p:grpSpPr>
        <p:sp>
          <p:nvSpPr>
            <p:cNvPr id="4" name="圆角矩形 15"/>
            <p:cNvSpPr/>
            <p:nvPr/>
          </p:nvSpPr>
          <p:spPr>
            <a:xfrm>
              <a:off x="228969" y="968003"/>
              <a:ext cx="5357701" cy="3893902"/>
            </a:xfrm>
            <a:prstGeom prst="roundRect">
              <a:avLst>
                <a:gd name="adj" fmla="val 10838"/>
              </a:avLst>
            </a:prstGeom>
            <a:solidFill>
              <a:srgbClr val="E7BB01">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ahoma" panose="020B0604030504040204"/>
                <a:ea typeface="宋体" panose="02010600030101010101" pitchFamily="2" charset="-122"/>
                <a:cs typeface="+mn-cs"/>
              </a:endParaRPr>
            </a:p>
          </p:txBody>
        </p:sp>
        <p:sp>
          <p:nvSpPr>
            <p:cNvPr id="5" name="圆角矩形 16"/>
            <p:cNvSpPr/>
            <p:nvPr/>
          </p:nvSpPr>
          <p:spPr bwMode="auto">
            <a:xfrm>
              <a:off x="632099" y="1295651"/>
              <a:ext cx="4558155" cy="79110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常识知识的获取</a:t>
              </a:r>
              <a:endParaRPr kumimoji="0" lang="en-US" altLang="zh-CN" sz="32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              </a:t>
              </a:r>
              <a:r>
                <a:rPr kumimoji="0" lang="zh-CN" altLang="en-US"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自然语言、视觉和听觉等</a:t>
              </a:r>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6" name="圆角矩形 18"/>
            <p:cNvSpPr/>
            <p:nvPr/>
          </p:nvSpPr>
          <p:spPr bwMode="auto">
            <a:xfrm>
              <a:off x="632099" y="2553709"/>
              <a:ext cx="4558155" cy="78431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常识</a:t>
              </a:r>
              <a:r>
                <a:rPr lang="zh-CN" altLang="en-US" sz="32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知识的记忆</a:t>
              </a:r>
              <a:endParaRPr kumimoji="0" lang="en-US" altLang="zh-CN" sz="32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                     </a:t>
              </a:r>
              <a:r>
                <a:rPr kumimoji="0" lang="zh-CN" altLang="en-US"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 存储与激活等</a:t>
              </a:r>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7" name="圆角矩形 19"/>
            <p:cNvSpPr/>
            <p:nvPr/>
          </p:nvSpPr>
          <p:spPr bwMode="auto">
            <a:xfrm>
              <a:off x="653819" y="3762406"/>
              <a:ext cx="4536435" cy="78431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lang="zh-CN" altLang="en-US" sz="32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常识知识的利用</a:t>
              </a:r>
              <a:endParaRPr kumimoji="0" lang="en-US" altLang="zh-CN" sz="32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                      顿悟与直觉推理</a:t>
              </a:r>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8" name="矩形 7"/>
            <p:cNvSpPr/>
            <p:nvPr/>
          </p:nvSpPr>
          <p:spPr>
            <a:xfrm>
              <a:off x="5731933" y="1913920"/>
              <a:ext cx="3161901" cy="1670818"/>
            </a:xfrm>
            <a:prstGeom prst="rect">
              <a:avLst/>
            </a:prstGeom>
          </p:spPr>
          <p:txBody>
            <a:bodyPr wrap="square">
              <a:spAutoFit/>
            </a:bodyPr>
            <a:lstStyle/>
            <a:p>
              <a:pPr marL="285750" indent="-285750">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威廉和他的三岁宝贝儿子谁身高更高</a:t>
              </a:r>
              <a:endParaRPr lang="en-US" altLang="zh-CN"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endParaRPr lang="en-US" altLang="zh-CN"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针扎入胡萝卜，它会留下小孔，请问这里的“它”指的是什么</a:t>
              </a:r>
              <a:endParaRPr lang="zh-CN" altLang="en-US" sz="2400" dirty="0">
                <a:latin typeface="黑体" panose="02010609060101010101" pitchFamily="49" charset="-122"/>
                <a:ea typeface="黑体" panose="02010609060101010101" pitchFamily="49" charset="-122"/>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挑战 </a:t>
            </a: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：元学习</a:t>
            </a: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(meta-learning)</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理论</a:t>
            </a:r>
            <a:endParaRPr lang="zh-CN" altLang="en-US" dirty="0"/>
          </a:p>
        </p:txBody>
      </p:sp>
      <p:sp>
        <p:nvSpPr>
          <p:cNvPr id="5" name="文本框 4"/>
          <p:cNvSpPr txBox="1"/>
          <p:nvPr/>
        </p:nvSpPr>
        <p:spPr>
          <a:xfrm>
            <a:off x="318977" y="707025"/>
            <a:ext cx="9175898" cy="58477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latin typeface="Times New Roman" panose="02020603050405020304" pitchFamily="16" charset="0"/>
                <a:ea typeface="黑体" panose="02010609060101010101" pitchFamily="49" charset="-122"/>
                <a:cs typeface="Times New Roman" panose="02020603050405020304" pitchFamily="16" charset="0"/>
              </a:rPr>
              <a:t>“利用与探索”的 多巴胺神经计算机制</a:t>
            </a:r>
            <a:endParaRPr lang="zh-CN" altLang="en-US" sz="3200" dirty="0"/>
          </a:p>
        </p:txBody>
      </p:sp>
      <p:grpSp>
        <p:nvGrpSpPr>
          <p:cNvPr id="14" name="组合 13"/>
          <p:cNvGrpSpPr/>
          <p:nvPr/>
        </p:nvGrpSpPr>
        <p:grpSpPr>
          <a:xfrm>
            <a:off x="336696" y="1329695"/>
            <a:ext cx="11061406" cy="5223356"/>
            <a:chOff x="336697" y="1366853"/>
            <a:chExt cx="8737600" cy="4379789"/>
          </a:xfrm>
        </p:grpSpPr>
        <p:sp>
          <p:nvSpPr>
            <p:cNvPr id="6" name="矩形 5"/>
            <p:cNvSpPr/>
            <p:nvPr/>
          </p:nvSpPr>
          <p:spPr>
            <a:xfrm>
              <a:off x="793897" y="5462764"/>
              <a:ext cx="8094133" cy="283878"/>
            </a:xfrm>
            <a:prstGeom prst="rect">
              <a:avLst/>
            </a:prstGeom>
          </p:spPr>
          <p:txBody>
            <a:bodyPr wrap="square">
              <a:spAutoFit/>
            </a:bodyPr>
            <a:lstStyle/>
            <a:p>
              <a:pPr algn="ctr"/>
              <a:r>
                <a:rPr lang="en-US" altLang="zh-CN" sz="1600" dirty="0">
                  <a:latin typeface="Times New Roman" panose="02020603050405020304" pitchFamily="16" charset="0"/>
                  <a:cs typeface="Times New Roman" panose="02020603050405020304" pitchFamily="16" charset="0"/>
                </a:rPr>
                <a:t>Prefrontal cortex as a meta-reinforcement learning system, Nature Neuroscience,2018</a:t>
              </a:r>
              <a:endParaRPr lang="zh-CN" altLang="en-US" sz="1600" dirty="0">
                <a:latin typeface="Times New Roman" panose="02020603050405020304" pitchFamily="16" charset="0"/>
                <a:cs typeface="Times New Roman" panose="02020603050405020304" pitchFamily="16" charset="0"/>
              </a:endParaRPr>
            </a:p>
          </p:txBody>
        </p:sp>
        <p:pic>
          <p:nvPicPr>
            <p:cNvPr id="7" name="图片 6"/>
            <p:cNvPicPr>
              <a:picLocks noChangeAspect="1"/>
            </p:cNvPicPr>
            <p:nvPr/>
          </p:nvPicPr>
          <p:blipFill>
            <a:blip r:embed="rId1" cstate="email"/>
            <a:stretch>
              <a:fillRect/>
            </a:stretch>
          </p:blipFill>
          <p:spPr>
            <a:xfrm>
              <a:off x="2461830" y="2820446"/>
              <a:ext cx="2311398" cy="1466725"/>
            </a:xfrm>
            <a:prstGeom prst="rect">
              <a:avLst/>
            </a:prstGeom>
          </p:spPr>
        </p:pic>
        <p:sp>
          <p:nvSpPr>
            <p:cNvPr id="8" name="矩形 7"/>
            <p:cNvSpPr/>
            <p:nvPr/>
          </p:nvSpPr>
          <p:spPr>
            <a:xfrm>
              <a:off x="883505" y="4664114"/>
              <a:ext cx="3833570" cy="696792"/>
            </a:xfrm>
            <a:prstGeom prst="rect">
              <a:avLst/>
            </a:prstGeom>
          </p:spPr>
          <p:txBody>
            <a:bodyPr wrap="square">
              <a:spAutoFit/>
            </a:bodyPr>
            <a:lstStyle/>
            <a:p>
              <a:pPr algn="ctr"/>
              <a:r>
                <a:rPr lang="en-US" altLang="zh-CN" sz="1600" dirty="0" err="1">
                  <a:latin typeface="Times New Roman" panose="02020603050405020304" pitchFamily="16" charset="0"/>
                  <a:ea typeface="黑体" panose="02010609060101010101" pitchFamily="49" charset="-122"/>
                  <a:cs typeface="Times New Roman" panose="02020603050405020304" pitchFamily="16" charset="0"/>
                </a:rPr>
                <a:t>AlphaGo</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 Zero: </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深度学习、蒙特卡洛树搜索、强化学习，</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40</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天训练、</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2900</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万次自我对弈，</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89:11</a:t>
              </a:r>
              <a:r>
                <a:rPr lang="zh-CN" altLang="en-US" sz="1600" dirty="0">
                  <a:latin typeface="Times New Roman" panose="02020603050405020304" pitchFamily="16" charset="0"/>
                  <a:ea typeface="黑体" panose="02010609060101010101" pitchFamily="49" charset="-122"/>
                  <a:cs typeface="Times New Roman" panose="02020603050405020304" pitchFamily="16" charset="0"/>
                </a:rPr>
                <a:t>击败</a:t>
              </a:r>
              <a:r>
                <a:rPr lang="en-US" altLang="zh-CN" sz="1600" dirty="0" err="1">
                  <a:latin typeface="Times New Roman" panose="02020603050405020304" pitchFamily="16" charset="0"/>
                  <a:ea typeface="黑体" panose="02010609060101010101" pitchFamily="49" charset="-122"/>
                  <a:cs typeface="Times New Roman" panose="02020603050405020304" pitchFamily="16" charset="0"/>
                </a:rPr>
                <a:t>AlphaGo</a:t>
              </a:r>
              <a:r>
                <a:rPr lang="en-US" altLang="zh-CN" sz="1600" dirty="0">
                  <a:latin typeface="Times New Roman" panose="02020603050405020304" pitchFamily="16" charset="0"/>
                  <a:ea typeface="黑体" panose="02010609060101010101" pitchFamily="49" charset="-122"/>
                  <a:cs typeface="Times New Roman" panose="02020603050405020304" pitchFamily="16" charset="0"/>
                </a:rPr>
                <a:t> Master </a:t>
              </a:r>
              <a:endParaRPr lang="zh-CN" altLang="en-US" sz="16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矩形 8"/>
            <p:cNvSpPr/>
            <p:nvPr/>
          </p:nvSpPr>
          <p:spPr>
            <a:xfrm>
              <a:off x="1800036" y="2039143"/>
              <a:ext cx="1619774" cy="541949"/>
            </a:xfrm>
            <a:prstGeom prst="rect">
              <a:avLst/>
            </a:prstGeom>
          </p:spPr>
          <p:txBody>
            <a:bodyPr wrap="none">
              <a:spAutoFit/>
            </a:bodyPr>
            <a:lstStyle/>
            <a:p>
              <a:pPr algn="ctr"/>
              <a:r>
                <a:rPr lang="en-US" altLang="zh-CN" dirty="0">
                  <a:latin typeface="Times New Roman" panose="02020603050405020304" pitchFamily="16" charset="0"/>
                  <a:ea typeface="黑体" panose="02010609060101010101" pitchFamily="49" charset="-122"/>
                  <a:cs typeface="Times New Roman" panose="02020603050405020304" pitchFamily="16" charset="0"/>
                </a:rPr>
                <a:t>starting </a:t>
              </a:r>
              <a:r>
                <a:rPr lang="en-US" altLang="zh-CN" i="1" dirty="0">
                  <a:latin typeface="Times New Roman" panose="02020603050405020304" pitchFamily="16" charset="0"/>
                  <a:ea typeface="黑体" panose="02010609060101010101" pitchFamily="49" charset="-122"/>
                  <a:cs typeface="Times New Roman" panose="02020603050405020304" pitchFamily="16" charset="0"/>
                </a:rPr>
                <a:t>tabula rasa </a:t>
              </a:r>
              <a:endParaRPr lang="en-US" altLang="zh-CN" i="1"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一张白纸绘蓝图</a:t>
              </a:r>
              <a:r>
                <a:rPr lang="en-US" altLang="zh-CN"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zh-CN" altLang="en-US"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矩形 9"/>
            <p:cNvSpPr/>
            <p:nvPr/>
          </p:nvSpPr>
          <p:spPr>
            <a:xfrm>
              <a:off x="1280168" y="1366853"/>
              <a:ext cx="7794129" cy="541949"/>
            </a:xfrm>
            <a:prstGeom prst="rect">
              <a:avLst/>
            </a:prstGeom>
          </p:spPr>
          <p:txBody>
            <a:bodyPr wrap="square">
              <a:spAutoFit/>
            </a:bodyPr>
            <a:lstStyle/>
            <a:p>
              <a:pPr algn="ctr"/>
              <a:r>
                <a:rPr lang="zh-CN" altLang="en-US" dirty="0">
                  <a:latin typeface="Times New Roman" panose="02020603050405020304" pitchFamily="16" charset="0"/>
                  <a:ea typeface="黑体" panose="02010609060101010101" pitchFamily="49" charset="-122"/>
                  <a:cs typeface="Times New Roman" panose="02020603050405020304" pitchFamily="16" charset="0"/>
                </a:rPr>
                <a:t>多巴胺（</a:t>
              </a:r>
              <a:r>
                <a:rPr lang="en-US" altLang="zh-CN" dirty="0">
                  <a:latin typeface="Times New Roman" panose="02020603050405020304" pitchFamily="16" charset="0"/>
                  <a:ea typeface="黑体" panose="02010609060101010101" pitchFamily="49" charset="-122"/>
                  <a:cs typeface="Times New Roman" panose="02020603050405020304" pitchFamily="16" charset="0"/>
                </a:rPr>
                <a:t>dopamine, </a:t>
              </a:r>
              <a:r>
                <a:rPr lang="zh-CN" altLang="en-US" dirty="0">
                  <a:latin typeface="Times New Roman" panose="02020603050405020304" pitchFamily="16" charset="0"/>
                  <a:ea typeface="黑体" panose="02010609060101010101" pitchFamily="49" charset="-122"/>
                  <a:cs typeface="Times New Roman" panose="02020603050405020304" pitchFamily="16" charset="0"/>
                </a:rPr>
                <a:t>神经传导物质，快乐信号，</a:t>
              </a:r>
              <a:r>
                <a:rPr lang="en-US" altLang="zh-CN" dirty="0">
                  <a:latin typeface="Times New Roman" panose="02020603050405020304" pitchFamily="16" charset="0"/>
                  <a:ea typeface="黑体" panose="02010609060101010101" pitchFamily="49" charset="-122"/>
                  <a:cs typeface="Times New Roman" panose="02020603050405020304" pitchFamily="16" charset="0"/>
                </a:rPr>
                <a:t>2000</a:t>
              </a:r>
              <a:r>
                <a:rPr lang="zh-CN" altLang="en-US" dirty="0">
                  <a:latin typeface="Times New Roman" panose="02020603050405020304" pitchFamily="16" charset="0"/>
                  <a:ea typeface="黑体" panose="02010609060101010101" pitchFamily="49" charset="-122"/>
                  <a:cs typeface="Times New Roman" panose="02020603050405020304" pitchFamily="16" charset="0"/>
                </a:rPr>
                <a:t>年诺贝尔医学奖）在人脑学习过程中“周旋”于已得回报和预期回报</a:t>
              </a:r>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矩形 10"/>
            <p:cNvSpPr/>
            <p:nvPr/>
          </p:nvSpPr>
          <p:spPr>
            <a:xfrm>
              <a:off x="5162697" y="2039143"/>
              <a:ext cx="3911600" cy="1061829"/>
            </a:xfrm>
            <a:prstGeom prst="rect">
              <a:avLst/>
            </a:prstGeom>
            <a:solidFill>
              <a:srgbClr val="FFFF00"/>
            </a:solid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多巴胺奖励信号不仅仅是对权重进行调整，它还负责编码、传递抽象任务与规则结构的重要信息，从而使快速任务适应成为可能。</a:t>
              </a:r>
              <a:endParaRPr lang="zh-CN" altLang="en-US" dirty="0">
                <a:latin typeface="黑体" panose="02010609060101010101" pitchFamily="49" charset="-122"/>
                <a:ea typeface="黑体" panose="02010609060101010101" pitchFamily="49" charset="-122"/>
              </a:endParaRPr>
            </a:p>
          </p:txBody>
        </p:sp>
        <p:pic>
          <p:nvPicPr>
            <p:cNvPr id="12" name="Picture 2"/>
            <p:cNvPicPr>
              <a:picLocks noChangeAspect="1" noChangeArrowheads="1"/>
            </p:cNvPicPr>
            <p:nvPr/>
          </p:nvPicPr>
          <p:blipFill>
            <a:blip r:embed="rId2" cstate="email"/>
            <a:srcRect/>
            <a:stretch>
              <a:fillRect/>
            </a:stretch>
          </p:blipFill>
          <p:spPr bwMode="auto">
            <a:xfrm>
              <a:off x="5421602" y="3205702"/>
              <a:ext cx="3299943" cy="2155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图片 12"/>
            <p:cNvPicPr>
              <a:picLocks noChangeAspect="1"/>
            </p:cNvPicPr>
            <p:nvPr/>
          </p:nvPicPr>
          <p:blipFill>
            <a:blip r:embed="rId3" cstate="email"/>
            <a:stretch>
              <a:fillRect/>
            </a:stretch>
          </p:blipFill>
          <p:spPr>
            <a:xfrm>
              <a:off x="336697" y="2820446"/>
              <a:ext cx="2003777" cy="1446034"/>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挑战</a:t>
            </a: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：元学习</a:t>
            </a: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(meta-learning)</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理论</a:t>
            </a:r>
            <a:endParaRPr lang="zh-CN" altLang="en-US" dirty="0"/>
          </a:p>
        </p:txBody>
      </p:sp>
      <p:sp>
        <p:nvSpPr>
          <p:cNvPr id="5" name="文本框 4"/>
          <p:cNvSpPr txBox="1"/>
          <p:nvPr/>
        </p:nvSpPr>
        <p:spPr>
          <a:xfrm>
            <a:off x="394446" y="921120"/>
            <a:ext cx="8292353" cy="584775"/>
          </a:xfrm>
          <a:prstGeom prst="rect">
            <a:avLst/>
          </a:prstGeom>
          <a:noFill/>
        </p:spPr>
        <p:txBody>
          <a:bodyPr wrap="square">
            <a:spAutoFit/>
          </a:bodyPr>
          <a:lstStyle/>
          <a:p>
            <a:pPr marL="457200" indent="-457200">
              <a:buFont typeface="Wingdings" panose="05000000000000000000" pitchFamily="2" charset="2"/>
              <a:buChar char="Ø"/>
            </a:pPr>
            <a:r>
              <a:rPr lang="zh-CN" altLang="en-US" sz="3200" b="1" dirty="0">
                <a:latin typeface="Times New Roman" panose="02020603050405020304" pitchFamily="16" charset="0"/>
                <a:ea typeface="黑体" panose="02010609060101010101" pitchFamily="49" charset="-122"/>
                <a:cs typeface="Times New Roman" panose="02020603050405020304" pitchFamily="16" charset="0"/>
              </a:rPr>
              <a:t>“利用与探索”的 多巴胺神经计算机制</a:t>
            </a:r>
            <a:endParaRPr lang="zh-CN" altLang="en-US" sz="3200" dirty="0"/>
          </a:p>
        </p:txBody>
      </p:sp>
      <p:grpSp>
        <p:nvGrpSpPr>
          <p:cNvPr id="9" name="组合 8"/>
          <p:cNvGrpSpPr/>
          <p:nvPr/>
        </p:nvGrpSpPr>
        <p:grpSpPr>
          <a:xfrm>
            <a:off x="965912" y="1674970"/>
            <a:ext cx="10208907" cy="4829514"/>
            <a:chOff x="980331" y="1674971"/>
            <a:chExt cx="8231084" cy="3966742"/>
          </a:xfrm>
        </p:grpSpPr>
        <p:sp>
          <p:nvSpPr>
            <p:cNvPr id="6" name="矩形 5"/>
            <p:cNvSpPr/>
            <p:nvPr/>
          </p:nvSpPr>
          <p:spPr>
            <a:xfrm>
              <a:off x="980331" y="4409057"/>
              <a:ext cx="8231084" cy="682543"/>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通过观察成人努力实现目标的行为和反应，婴幼儿的坚持性提高，并且努力去完成一个新的和困难的任务</a:t>
              </a:r>
              <a:endParaRPr lang="zh-CN" altLang="en-US" sz="2400" dirty="0">
                <a:latin typeface="黑体" panose="02010609060101010101" pitchFamily="49" charset="-122"/>
                <a:ea typeface="黑体" panose="02010609060101010101" pitchFamily="49" charset="-122"/>
              </a:endParaRPr>
            </a:p>
          </p:txBody>
        </p:sp>
        <p:sp>
          <p:nvSpPr>
            <p:cNvPr id="7" name="矩形 6"/>
            <p:cNvSpPr/>
            <p:nvPr/>
          </p:nvSpPr>
          <p:spPr>
            <a:xfrm>
              <a:off x="1040339" y="5110846"/>
              <a:ext cx="8111067" cy="530867"/>
            </a:xfrm>
            <a:prstGeom prst="rect">
              <a:avLst/>
            </a:prstGeom>
          </p:spPr>
          <p:txBody>
            <a:bodyPr wrap="square">
              <a:spAutoFit/>
            </a:bodyPr>
            <a:lstStyle/>
            <a:p>
              <a:pPr algn="ctr"/>
              <a:r>
                <a:rPr lang="en-US" altLang="zh-CN" dirty="0">
                  <a:latin typeface="Times New Roman" panose="02020603050405020304" pitchFamily="16" charset="0"/>
                  <a:cs typeface="Times New Roman" panose="02020603050405020304" pitchFamily="16" charset="0"/>
                </a:rPr>
                <a:t>Julia A. Leonard, </a:t>
              </a:r>
              <a:r>
                <a:rPr lang="en-US" altLang="zh-CN" dirty="0" err="1">
                  <a:latin typeface="Times New Roman" panose="02020603050405020304" pitchFamily="16" charset="0"/>
                  <a:cs typeface="Times New Roman" panose="02020603050405020304" pitchFamily="16" charset="0"/>
                </a:rPr>
                <a:t>Yuna</a:t>
              </a:r>
              <a:r>
                <a:rPr lang="en-US" altLang="zh-CN" dirty="0">
                  <a:latin typeface="Times New Roman" panose="02020603050405020304" pitchFamily="16" charset="0"/>
                  <a:cs typeface="Times New Roman" panose="02020603050405020304" pitchFamily="16" charset="0"/>
                </a:rPr>
                <a:t> Lee, Laura E. Schulz. (2017, September 29). Infants make more attempts to achieve a goal when they see adults persist, </a:t>
              </a:r>
              <a:r>
                <a:rPr lang="en-US" altLang="zh-CN" b="1" i="1" dirty="0">
                  <a:latin typeface="Times New Roman" panose="02020603050405020304" pitchFamily="16" charset="0"/>
                  <a:cs typeface="Times New Roman" panose="02020603050405020304" pitchFamily="16" charset="0"/>
                </a:rPr>
                <a:t>Science</a:t>
              </a:r>
              <a:r>
                <a:rPr lang="en-US" altLang="zh-CN" dirty="0">
                  <a:latin typeface="Times New Roman" panose="02020603050405020304" pitchFamily="16" charset="0"/>
                  <a:cs typeface="Times New Roman" panose="02020603050405020304" pitchFamily="16" charset="0"/>
                </a:rPr>
                <a:t>, 10.1126/science.aan2317.</a:t>
              </a:r>
              <a:endParaRPr lang="zh-CN" altLang="en-US" dirty="0">
                <a:latin typeface="Times New Roman" panose="02020603050405020304" pitchFamily="16" charset="0"/>
                <a:cs typeface="Times New Roman" panose="02020603050405020304" pitchFamily="16" charset="0"/>
              </a:endParaRPr>
            </a:p>
          </p:txBody>
        </p:sp>
        <p:pic>
          <p:nvPicPr>
            <p:cNvPr id="8" name="Picture 3"/>
            <p:cNvPicPr>
              <a:picLocks noChangeAspect="1" noChangeArrowheads="1"/>
            </p:cNvPicPr>
            <p:nvPr/>
          </p:nvPicPr>
          <p:blipFill>
            <a:blip r:embed="rId1" cstate="email"/>
            <a:srcRect/>
            <a:stretch>
              <a:fillRect/>
            </a:stretch>
          </p:blipFill>
          <p:spPr bwMode="auto">
            <a:xfrm>
              <a:off x="1150407" y="1674971"/>
              <a:ext cx="7536392" cy="2608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下面对混合策略纳什均衡描述正确的是（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zh-CN" sz="1350" dirty="0"/>
              <a:t>博弈过程中，博弈方通过概率形式随机从可选策略中选择一个策略而达到的纳什均衡被称为混合策略纳什均衡。</a:t>
            </a:r>
            <a:endParaRPr lang="zh-CN" altLang="zh-CN" sz="1350" dirty="0"/>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博弈过程中，博弈方通过非概率形式随机从可选策略中选择一个策略而达到的纳什均衡被称为混合策略纳什均衡。</a:t>
            </a:r>
            <a:endParaRPr lang="zh-CN" altLang="zh-CN" sz="1350" dirty="0"/>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博弈过程中，博弈方以概率形式随机从可选收益中选择一个收益，而达到的纳什均衡被称为混合策略纳什均衡。</a:t>
            </a:r>
            <a:endParaRPr lang="zh-CN" altLang="zh-CN" sz="1350" dirty="0"/>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博弈过程中，博弈方以非概率形式随机从可选收益中选择一个收益，而达到的纳什均衡被称为混合策略纳什均衡。</a:t>
            </a:r>
            <a:endParaRPr lang="zh-CN" altLang="zh-CN" sz="1350" dirty="0"/>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9CA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挑战</a:t>
            </a: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：元学习</a:t>
            </a: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(meta-learning)</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理论</a:t>
            </a:r>
            <a:endParaRPr lang="zh-CN" altLang="en-US" dirty="0"/>
          </a:p>
        </p:txBody>
      </p:sp>
      <p:sp>
        <p:nvSpPr>
          <p:cNvPr id="5" name="文本框 4"/>
          <p:cNvSpPr txBox="1"/>
          <p:nvPr/>
        </p:nvSpPr>
        <p:spPr>
          <a:xfrm>
            <a:off x="394447" y="867957"/>
            <a:ext cx="8919674" cy="584775"/>
          </a:xfrm>
          <a:prstGeom prst="rect">
            <a:avLst/>
          </a:prstGeom>
          <a:noFill/>
        </p:spPr>
        <p:txBody>
          <a:bodyPr wrap="square">
            <a:spAutoFit/>
          </a:bodyPr>
          <a:lstStyle/>
          <a:p>
            <a:pPr marL="285750" indent="-285750">
              <a:buFont typeface="Wingdings" panose="05000000000000000000" pitchFamily="2" charset="2"/>
              <a:buChar char="Ø"/>
            </a:pPr>
            <a:r>
              <a:rPr lang="zh-CN" altLang="en-US" sz="3200" b="1" dirty="0">
                <a:latin typeface="Times New Roman" panose="02020603050405020304" pitchFamily="16" charset="0"/>
                <a:ea typeface="黑体" panose="02010609060101010101" pitchFamily="49" charset="-122"/>
                <a:cs typeface="Times New Roman" panose="02020603050405020304" pitchFamily="16" charset="0"/>
              </a:rPr>
              <a:t>“利用与探索”的 多巴胺神经计算机制</a:t>
            </a:r>
            <a:endParaRPr lang="zh-CN" altLang="en-US" sz="3200" dirty="0"/>
          </a:p>
        </p:txBody>
      </p:sp>
      <p:grpSp>
        <p:nvGrpSpPr>
          <p:cNvPr id="15" name="组合 14"/>
          <p:cNvGrpSpPr/>
          <p:nvPr/>
        </p:nvGrpSpPr>
        <p:grpSpPr>
          <a:xfrm>
            <a:off x="508069" y="1517918"/>
            <a:ext cx="10472875" cy="5042061"/>
            <a:chOff x="508069" y="1536835"/>
            <a:chExt cx="8603132" cy="4328344"/>
          </a:xfrm>
        </p:grpSpPr>
        <p:pic>
          <p:nvPicPr>
            <p:cNvPr id="6" name="Picture 2"/>
            <p:cNvPicPr>
              <a:picLocks noChangeAspect="1" noChangeArrowheads="1"/>
            </p:cNvPicPr>
            <p:nvPr/>
          </p:nvPicPr>
          <p:blipFill>
            <a:blip r:embed="rId1" cstate="email"/>
            <a:srcRect/>
            <a:stretch>
              <a:fillRect/>
            </a:stretch>
          </p:blipFill>
          <p:spPr bwMode="auto">
            <a:xfrm>
              <a:off x="4271502" y="1536835"/>
              <a:ext cx="4839699" cy="3435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937653" y="5072549"/>
              <a:ext cx="7814735" cy="792630"/>
            </a:xfrm>
            <a:prstGeom prst="rect">
              <a:avLst/>
            </a:prstGeom>
          </p:spPr>
          <p:txBody>
            <a:bodyPr wrap="square">
              <a:spAutoFit/>
            </a:bodyPr>
            <a:lstStyle/>
            <a:p>
              <a:pPr algn="just"/>
              <a:r>
                <a:rPr lang="en-US" altLang="zh-CN" dirty="0"/>
                <a:t> </a:t>
              </a:r>
              <a:r>
                <a:rPr lang="en-US" altLang="zh-CN" dirty="0">
                  <a:latin typeface="Times New Roman" panose="02020603050405020304" pitchFamily="16" charset="0"/>
                  <a:cs typeface="Times New Roman" panose="02020603050405020304" pitchFamily="16" charset="0"/>
                </a:rPr>
                <a:t>General schematic, solutions to complex problems in artificial intelligence and nature (brains). Higher cognitive functions continuously interact between them and with reinforcement learning to drive generalization and learning from small sample</a:t>
              </a:r>
              <a:endParaRPr lang="zh-CN" altLang="en-US" dirty="0">
                <a:latin typeface="Times New Roman" panose="02020603050405020304" pitchFamily="16" charset="0"/>
                <a:cs typeface="Times New Roman" panose="02020603050405020304" pitchFamily="16" charset="0"/>
              </a:endParaRPr>
            </a:p>
          </p:txBody>
        </p:sp>
        <p:pic>
          <p:nvPicPr>
            <p:cNvPr id="8" name="图片 7"/>
            <p:cNvPicPr/>
            <p:nvPr/>
          </p:nvPicPr>
          <p:blipFill>
            <a:blip r:embed="rId2"/>
            <a:srcRect/>
            <a:stretch>
              <a:fillRect/>
            </a:stretch>
          </p:blipFill>
          <p:spPr>
            <a:xfrm>
              <a:off x="508069" y="1651559"/>
              <a:ext cx="2967702" cy="249237"/>
            </a:xfrm>
            <a:prstGeom prst="rect">
              <a:avLst/>
            </a:prstGeom>
            <a:noFill/>
            <a:ln>
              <a:noFill/>
            </a:ln>
          </p:spPr>
        </p:pic>
        <p:pic>
          <p:nvPicPr>
            <p:cNvPr id="9" name="图片 8"/>
            <p:cNvPicPr/>
            <p:nvPr/>
          </p:nvPicPr>
          <p:blipFill>
            <a:blip r:embed="rId2"/>
            <a:srcRect/>
            <a:stretch>
              <a:fillRect/>
            </a:stretch>
          </p:blipFill>
          <p:spPr>
            <a:xfrm>
              <a:off x="568789" y="2522433"/>
              <a:ext cx="2906982" cy="247650"/>
            </a:xfrm>
            <a:prstGeom prst="rect">
              <a:avLst/>
            </a:prstGeom>
            <a:noFill/>
            <a:ln>
              <a:noFill/>
            </a:ln>
          </p:spPr>
        </p:pic>
        <p:sp>
          <p:nvSpPr>
            <p:cNvPr id="10" name="圆角矩形 9"/>
            <p:cNvSpPr/>
            <p:nvPr/>
          </p:nvSpPr>
          <p:spPr>
            <a:xfrm>
              <a:off x="631344" y="1978978"/>
              <a:ext cx="841659" cy="473075"/>
            </a:xfrm>
            <a:prstGeom prst="roundRect">
              <a:avLst>
                <a:gd name="adj" fmla="val 8727"/>
              </a:avLst>
            </a:prstGeom>
            <a:gradFill rotWithShape="1">
              <a:gsLst>
                <a:gs pos="0">
                  <a:srgbClr val="B1CBE9">
                    <a:alpha val="100000"/>
                  </a:srgbClr>
                </a:gs>
                <a:gs pos="50000">
                  <a:srgbClr val="A3C1E5">
                    <a:alpha val="100000"/>
                  </a:srgbClr>
                </a:gs>
                <a:gs pos="100000">
                  <a:srgbClr val="92B9E4">
                    <a:alpha val="100000"/>
                  </a:srgbClr>
                </a:gs>
              </a:gsLst>
              <a:lin ang="5400000" scaled="0"/>
            </a:gradFill>
            <a:ln w="6350" cap="flat" cmpd="sng">
              <a:solidFill>
                <a:schemeClr val="accent1">
                  <a:alpha val="100000"/>
                </a:schemeClr>
              </a:solidFill>
              <a:prstDash val="solid"/>
              <a:miter/>
            </a:ln>
          </p:spPr>
          <p:txBody>
            <a:bodyPr wrap="none" lIns="91440" tIns="45720" rIns="91440" bIns="45720" anchor="ctr" anchorCtr="1"/>
            <a:lstStyle>
              <a:lvl1pPr marL="0" indent="0"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1pPr>
              <a:lvl2pPr marL="606425" indent="-1492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2pPr>
              <a:lvl3pPr marL="1216025" indent="-3016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3pPr>
              <a:lvl4pPr marL="1825625" indent="-4540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4pPr>
              <a:lvl5pPr marL="2435225" indent="-6064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5pPr>
            </a:lstStyle>
            <a:p>
              <a:pPr lvl="0" algn="ctr" eaLnBrk="1" latinLnBrk="1" hangingPunct="1">
                <a:buClr>
                  <a:schemeClr val="accent2"/>
                </a:buClr>
                <a:buFontTx/>
                <a:buNone/>
              </a:pPr>
              <a:r>
                <a:rPr lang="zh-CN" altLang="en-US" sz="1400" b="1" dirty="0">
                  <a:solidFill>
                    <a:srgbClr val="C00000"/>
                  </a:solidFill>
                  <a:latin typeface="Times New Roman" panose="02020603050405020304" pitchFamily="16" charset="0"/>
                  <a:ea typeface="微软雅黑" panose="020B0503020204020204" pitchFamily="34" charset="-122"/>
                </a:rPr>
                <a:t>神经启发</a:t>
              </a:r>
              <a:endParaRPr lang="zh-CN" altLang="en-US" sz="1400" b="1" dirty="0">
                <a:solidFill>
                  <a:srgbClr val="C00000"/>
                </a:solidFill>
                <a:latin typeface="Times New Roman" panose="02020603050405020304" pitchFamily="16" charset="0"/>
                <a:ea typeface="微软雅黑" panose="020B0503020204020204" pitchFamily="34" charset="-122"/>
              </a:endParaRPr>
            </a:p>
          </p:txBody>
        </p:sp>
        <p:sp>
          <p:nvSpPr>
            <p:cNvPr id="11" name="圆角矩形 12"/>
            <p:cNvSpPr/>
            <p:nvPr/>
          </p:nvSpPr>
          <p:spPr>
            <a:xfrm>
              <a:off x="1571090" y="1978978"/>
              <a:ext cx="841659" cy="473075"/>
            </a:xfrm>
            <a:prstGeom prst="roundRect">
              <a:avLst>
                <a:gd name="adj" fmla="val 8727"/>
              </a:avLst>
            </a:prstGeom>
            <a:gradFill rotWithShape="1">
              <a:gsLst>
                <a:gs pos="0">
                  <a:srgbClr val="B1CBE9">
                    <a:alpha val="100000"/>
                  </a:srgbClr>
                </a:gs>
                <a:gs pos="50000">
                  <a:srgbClr val="A3C1E5">
                    <a:alpha val="100000"/>
                  </a:srgbClr>
                </a:gs>
                <a:gs pos="100000">
                  <a:srgbClr val="92B9E4">
                    <a:alpha val="100000"/>
                  </a:srgbClr>
                </a:gs>
              </a:gsLst>
              <a:lin ang="5400000" scaled="0"/>
            </a:gradFill>
            <a:ln w="6350" cap="flat" cmpd="sng">
              <a:solidFill>
                <a:schemeClr val="accent1">
                  <a:alpha val="100000"/>
                </a:schemeClr>
              </a:solidFill>
              <a:prstDash val="solid"/>
              <a:miter/>
            </a:ln>
          </p:spPr>
          <p:txBody>
            <a:bodyPr wrap="none" lIns="91440" tIns="45720" rIns="91440" bIns="45720" anchor="ctr" anchorCtr="1"/>
            <a:lstStyle>
              <a:lvl1pPr marL="0" indent="0"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1pPr>
              <a:lvl2pPr marL="606425" indent="-1492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2pPr>
              <a:lvl3pPr marL="1216025" indent="-3016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3pPr>
              <a:lvl4pPr marL="1825625" indent="-4540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4pPr>
              <a:lvl5pPr marL="2435225" indent="-6064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5pPr>
            </a:lstStyle>
            <a:p>
              <a:pPr lvl="0" algn="ctr" eaLnBrk="1" latinLnBrk="1" hangingPunct="1">
                <a:buClr>
                  <a:schemeClr val="accent2"/>
                </a:buClr>
                <a:buFontTx/>
                <a:buNone/>
              </a:pPr>
              <a:r>
                <a:rPr lang="zh-CN" altLang="en-US" sz="1400" b="1" dirty="0">
                  <a:solidFill>
                    <a:srgbClr val="C00000"/>
                  </a:solidFill>
                  <a:latin typeface="Times New Roman" panose="02020603050405020304" pitchFamily="16" charset="0"/>
                  <a:ea typeface="微软雅黑" panose="020B0503020204020204" pitchFamily="34" charset="-122"/>
                </a:rPr>
                <a:t>认知可解</a:t>
              </a:r>
              <a:endParaRPr lang="zh-CN" altLang="en-US" sz="1400" b="1" dirty="0">
                <a:solidFill>
                  <a:srgbClr val="C00000"/>
                </a:solidFill>
                <a:latin typeface="Times New Roman" panose="02020603050405020304" pitchFamily="16" charset="0"/>
                <a:ea typeface="微软雅黑" panose="020B0503020204020204" pitchFamily="34" charset="-122"/>
              </a:endParaRPr>
            </a:p>
          </p:txBody>
        </p:sp>
        <p:sp>
          <p:nvSpPr>
            <p:cNvPr id="12" name="圆角矩形 13"/>
            <p:cNvSpPr/>
            <p:nvPr/>
          </p:nvSpPr>
          <p:spPr>
            <a:xfrm>
              <a:off x="2556682" y="1978978"/>
              <a:ext cx="841659" cy="473075"/>
            </a:xfrm>
            <a:prstGeom prst="roundRect">
              <a:avLst>
                <a:gd name="adj" fmla="val 8727"/>
              </a:avLst>
            </a:prstGeom>
            <a:gradFill rotWithShape="1">
              <a:gsLst>
                <a:gs pos="0">
                  <a:srgbClr val="B1CBE9">
                    <a:alpha val="100000"/>
                  </a:srgbClr>
                </a:gs>
                <a:gs pos="50000">
                  <a:srgbClr val="A3C1E5">
                    <a:alpha val="100000"/>
                  </a:srgbClr>
                </a:gs>
                <a:gs pos="100000">
                  <a:srgbClr val="92B9E4">
                    <a:alpha val="100000"/>
                  </a:srgbClr>
                </a:gs>
              </a:gsLst>
              <a:lin ang="5400000" scaled="0"/>
            </a:gradFill>
            <a:ln w="6350" cap="flat" cmpd="sng">
              <a:solidFill>
                <a:schemeClr val="accent1">
                  <a:alpha val="100000"/>
                </a:schemeClr>
              </a:solidFill>
              <a:prstDash val="solid"/>
              <a:miter/>
            </a:ln>
          </p:spPr>
          <p:txBody>
            <a:bodyPr wrap="none" lIns="91440" tIns="45720" rIns="91440" bIns="45720" anchor="ctr" anchorCtr="1"/>
            <a:lstStyle>
              <a:lvl1pPr marL="0" indent="0"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1pPr>
              <a:lvl2pPr marL="606425" indent="-1492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2pPr>
              <a:lvl3pPr marL="1216025" indent="-3016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3pPr>
              <a:lvl4pPr marL="1825625" indent="-4540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4pPr>
              <a:lvl5pPr marL="2435225" indent="-6064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5pPr>
            </a:lstStyle>
            <a:p>
              <a:pPr lvl="0" algn="ctr" eaLnBrk="1" latinLnBrk="1" hangingPunct="1">
                <a:buClr>
                  <a:schemeClr val="accent2"/>
                </a:buClr>
                <a:buFontTx/>
                <a:buNone/>
              </a:pPr>
              <a:r>
                <a:rPr lang="zh-CN" altLang="en-US" sz="1400" b="1" dirty="0">
                  <a:solidFill>
                    <a:srgbClr val="C00000"/>
                  </a:solidFill>
                  <a:latin typeface="Times New Roman" panose="02020603050405020304" pitchFamily="16" charset="0"/>
                  <a:ea typeface="微软雅黑" panose="020B0503020204020204" pitchFamily="34" charset="-122"/>
                </a:rPr>
                <a:t>计算可行</a:t>
              </a:r>
              <a:endParaRPr lang="zh-CN" altLang="en-US" sz="1400" b="1" dirty="0">
                <a:solidFill>
                  <a:srgbClr val="C00000"/>
                </a:solidFill>
                <a:latin typeface="Times New Roman" panose="02020603050405020304" pitchFamily="16" charset="0"/>
                <a:ea typeface="微软雅黑" panose="020B0503020204020204" pitchFamily="34" charset="-122"/>
              </a:endParaRPr>
            </a:p>
          </p:txBody>
        </p:sp>
        <p:sp>
          <p:nvSpPr>
            <p:cNvPr id="13" name="矩形 12"/>
            <p:cNvSpPr/>
            <p:nvPr/>
          </p:nvSpPr>
          <p:spPr>
            <a:xfrm>
              <a:off x="568789" y="2974969"/>
              <a:ext cx="3539699" cy="1400313"/>
            </a:xfrm>
            <a:prstGeom prst="rect">
              <a:avLst/>
            </a:prstGeom>
          </p:spPr>
          <p:txBody>
            <a:bodyPr wrap="square">
              <a:spAutoFit/>
            </a:bodyPr>
            <a:lstStyle/>
            <a:p>
              <a:pPr marL="285750" indent="-28575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基于结构和模型的学习是如何发生在脑中的</a:t>
              </a:r>
              <a:endParaRPr lang="en-US" altLang="zh-CN" sz="20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为什么多巴胺本身就编码模型信息</a:t>
              </a:r>
              <a:endParaRPr lang="en-US" altLang="zh-CN" sz="20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前额叶皮质的神经元是如何调节学习信号的</a:t>
              </a:r>
              <a:endParaRPr lang="zh-CN" altLang="en-US" sz="2000" dirty="0">
                <a:latin typeface="黑体" panose="02010609060101010101" pitchFamily="49" charset="-122"/>
                <a:ea typeface="黑体" panose="02010609060101010101" pitchFamily="49" charset="-122"/>
              </a:endParaRPr>
            </a:p>
          </p:txBody>
        </p:sp>
        <p:sp>
          <p:nvSpPr>
            <p:cNvPr id="14" name="矩形 13"/>
            <p:cNvSpPr/>
            <p:nvPr/>
          </p:nvSpPr>
          <p:spPr>
            <a:xfrm>
              <a:off x="937653" y="4673117"/>
              <a:ext cx="1847756" cy="343473"/>
            </a:xfrm>
            <a:prstGeom prst="rect">
              <a:avLst/>
            </a:prstGeom>
          </p:spPr>
          <p:txBody>
            <a:bodyPr wrap="none">
              <a:spAutoFit/>
            </a:bodyPr>
            <a:lstStyle/>
            <a:p>
              <a:r>
                <a:rPr lang="zh-CN" altLang="en-US" sz="2000" b="1" dirty="0">
                  <a:solidFill>
                    <a:srgbClr val="C00000"/>
                  </a:solidFill>
                  <a:latin typeface="黑体" panose="02010609060101010101" pitchFamily="49" charset="-122"/>
                  <a:ea typeface="黑体" panose="02010609060101010101" pitchFamily="49" charset="-122"/>
                </a:rPr>
                <a:t>道之运行轨迹为元</a:t>
              </a:r>
              <a:endParaRPr lang="zh-CN" altLang="en-US" sz="2000" b="1" dirty="0">
                <a:solidFill>
                  <a:srgbClr val="C00000"/>
                </a:solidFill>
                <a:latin typeface="黑体" panose="02010609060101010101" pitchFamily="49" charset="-122"/>
                <a:ea typeface="黑体" panose="02010609060101010101" pitchFamily="49" charset="-122"/>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anose="02020603050405020304" pitchFamily="16" charset="0"/>
                <a:ea typeface="黑体" panose="02010609060101010101" pitchFamily="49" charset="-122"/>
                <a:cs typeface="Times New Roman" panose="02020603050405020304" pitchFamily="16" charset="0"/>
              </a:rPr>
              <a:t>挑战</a:t>
            </a:r>
            <a:r>
              <a:rPr lang="en-US" altLang="zh-CN" b="1"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b="1" dirty="0">
                <a:latin typeface="Times New Roman" panose="02020603050405020304" pitchFamily="16" charset="0"/>
                <a:ea typeface="黑体" panose="02010609060101010101" pitchFamily="49" charset="-122"/>
                <a:cs typeface="Times New Roman" panose="02020603050405020304" pitchFamily="16" charset="0"/>
              </a:rPr>
              <a:t>：大脑的贝叶斯模型和因果推理</a:t>
            </a:r>
            <a:endParaRPr lang="zh-CN" altLang="en-US" dirty="0"/>
          </a:p>
        </p:txBody>
      </p:sp>
      <p:grpSp>
        <p:nvGrpSpPr>
          <p:cNvPr id="7" name="组合 6"/>
          <p:cNvGrpSpPr/>
          <p:nvPr/>
        </p:nvGrpSpPr>
        <p:grpSpPr>
          <a:xfrm>
            <a:off x="118532" y="738478"/>
            <a:ext cx="11885625" cy="5811177"/>
            <a:chOff x="118533" y="738478"/>
            <a:chExt cx="8906934" cy="4081020"/>
          </a:xfrm>
        </p:grpSpPr>
        <p:sp>
          <p:nvSpPr>
            <p:cNvPr id="4" name="矩形 3"/>
            <p:cNvSpPr/>
            <p:nvPr/>
          </p:nvSpPr>
          <p:spPr>
            <a:xfrm>
              <a:off x="118533" y="738478"/>
              <a:ext cx="8906934" cy="583585"/>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cs typeface="Times New Roman" panose="02020603050405020304" pitchFamily="16" charset="0"/>
                </a:rPr>
                <a:t>认知科学：大脑将外界信息计算得到概率赋予其所主动构建的“世界假设”，并加以调整优化。即比较“现有经验”和“未来期望” 。</a:t>
              </a:r>
              <a:endParaRPr lang="zh-CN" altLang="en-US" sz="24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5" name="矩形 4"/>
            <p:cNvSpPr/>
            <p:nvPr/>
          </p:nvSpPr>
          <p:spPr>
            <a:xfrm>
              <a:off x="211667" y="1391039"/>
              <a:ext cx="3618729" cy="2565341"/>
            </a:xfrm>
            <a:prstGeom prst="rect">
              <a:avLst/>
            </a:prstGeom>
          </p:spPr>
          <p:txBody>
            <a:bodyPr wrap="square">
              <a:spAutoFit/>
            </a:bodyPr>
            <a:lstStyle/>
            <a:p>
              <a:pPr marL="285750" indent="-285750" algn="just">
                <a:lnSpc>
                  <a:spcPct val="20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大脑如何在神经回路尺度上进行模型构建和推断，将自底向上与自上而下相互结合</a:t>
              </a:r>
              <a:endParaRPr lang="en-US" altLang="zh-CN" sz="2400" dirty="0">
                <a:latin typeface="黑体" panose="02010609060101010101" pitchFamily="49" charset="-122"/>
                <a:ea typeface="黑体" panose="02010609060101010101" pitchFamily="49" charset="-122"/>
              </a:endParaRPr>
            </a:p>
            <a:p>
              <a:pPr marL="285750" indent="-285750" algn="just">
                <a:lnSpc>
                  <a:spcPct val="20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贝叶斯模型如何整合感知、认知、理性和意识</a:t>
              </a:r>
              <a:endParaRPr lang="zh-CN" altLang="en-US" sz="2400" dirty="0">
                <a:latin typeface="黑体" panose="02010609060101010101" pitchFamily="49" charset="-122"/>
                <a:ea typeface="黑体" panose="02010609060101010101" pitchFamily="49" charset="-122"/>
              </a:endParaRPr>
            </a:p>
          </p:txBody>
        </p:sp>
        <p:pic>
          <p:nvPicPr>
            <p:cNvPr id="6" name="Picture 2" descr="http://5b0988e595225.cdn.sohucs.com/images/20180722/b526ad6eccdf47d790b8450662bf8a17.jpeg"/>
            <p:cNvPicPr>
              <a:picLocks noChangeAspect="1" noChangeArrowheads="1"/>
            </p:cNvPicPr>
            <p:nvPr/>
          </p:nvPicPr>
          <p:blipFill>
            <a:blip r:embed="rId1" cstate="email"/>
            <a:srcRect/>
            <a:stretch>
              <a:fillRect/>
            </a:stretch>
          </p:blipFill>
          <p:spPr bwMode="auto">
            <a:xfrm>
              <a:off x="4060576" y="1402215"/>
              <a:ext cx="3618729" cy="341728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anose="02020603050405020304" pitchFamily="16" charset="0"/>
                <a:ea typeface="黑体" panose="02010609060101010101" pitchFamily="49" charset="-122"/>
                <a:cs typeface="Times New Roman" panose="02020603050405020304" pitchFamily="16" charset="0"/>
              </a:rPr>
              <a:t>挑战</a:t>
            </a:r>
            <a:r>
              <a:rPr lang="en-US" altLang="zh-CN" b="1"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b="1" dirty="0">
                <a:latin typeface="Times New Roman" panose="02020603050405020304" pitchFamily="16" charset="0"/>
                <a:ea typeface="黑体" panose="02010609060101010101" pitchFamily="49" charset="-122"/>
                <a:cs typeface="Times New Roman" panose="02020603050405020304" pitchFamily="16" charset="0"/>
              </a:rPr>
              <a:t>：大脑的贝叶斯模型和因果推理</a:t>
            </a:r>
            <a:endParaRPr lang="zh-CN" altLang="en-US" dirty="0"/>
          </a:p>
        </p:txBody>
      </p:sp>
      <p:grpSp>
        <p:nvGrpSpPr>
          <p:cNvPr id="11" name="组合 10"/>
          <p:cNvGrpSpPr/>
          <p:nvPr/>
        </p:nvGrpSpPr>
        <p:grpSpPr>
          <a:xfrm>
            <a:off x="118533" y="738478"/>
            <a:ext cx="11598546" cy="5300817"/>
            <a:chOff x="118533" y="738478"/>
            <a:chExt cx="8906934" cy="3104382"/>
          </a:xfrm>
        </p:grpSpPr>
        <p:sp>
          <p:nvSpPr>
            <p:cNvPr id="4" name="矩形 3"/>
            <p:cNvSpPr/>
            <p:nvPr/>
          </p:nvSpPr>
          <p:spPr>
            <a:xfrm>
              <a:off x="118533" y="738478"/>
              <a:ext cx="8906934" cy="486667"/>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cs typeface="Times New Roman" panose="02020603050405020304" pitchFamily="16" charset="0"/>
                </a:rPr>
                <a:t>认知科学：大脑不是在被动等待外界输入信息，而是主动构建尚未“显性描述”的世界的假设。</a:t>
              </a:r>
              <a:endParaRPr lang="zh-CN" altLang="en-US" sz="2400" dirty="0">
                <a:latin typeface="黑体" panose="02010609060101010101" pitchFamily="49" charset="-122"/>
                <a:ea typeface="黑体" panose="02010609060101010101" pitchFamily="49" charset="-122"/>
                <a:cs typeface="Times New Roman" panose="02020603050405020304" pitchFamily="16" charset="0"/>
              </a:endParaRPr>
            </a:p>
          </p:txBody>
        </p:sp>
        <p:pic>
          <p:nvPicPr>
            <p:cNvPr id="5" name="图片 4" descr="C:\Users\lenovo\AppData\Local\Microsoft\Windows Live Mail\WLMDSS.tmp\WLM6140.tmp\图2.1.2.png"/>
            <p:cNvPicPr/>
            <p:nvPr/>
          </p:nvPicPr>
          <p:blipFill>
            <a:blip r:embed="rId1" cstate="email"/>
            <a:srcRect/>
            <a:stretch>
              <a:fillRect/>
            </a:stretch>
          </p:blipFill>
          <p:spPr bwMode="auto">
            <a:xfrm>
              <a:off x="5400155" y="1265758"/>
              <a:ext cx="3625312" cy="2577102"/>
            </a:xfrm>
            <a:prstGeom prst="rect">
              <a:avLst/>
            </a:prstGeom>
            <a:noFill/>
            <a:ln>
              <a:noFill/>
            </a:ln>
          </p:spPr>
        </p:pic>
        <mc:AlternateContent xmlns:mc="http://schemas.openxmlformats.org/markup-compatibility/2006">
          <mc:Choice xmlns:a14="http://schemas.microsoft.com/office/drawing/2010/main" Requires="a14">
            <p:sp>
              <p:nvSpPr>
                <p:cNvPr id="6" name="TextBox 2"/>
                <p:cNvSpPr txBox="1"/>
                <p:nvPr/>
              </p:nvSpPr>
              <p:spPr>
                <a:xfrm>
                  <a:off x="643879" y="2471132"/>
                  <a:ext cx="6421959" cy="41235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a:ea typeface="黑体" panose="02010609060101010101" pitchFamily="49" charset="-122"/>
                          </a:rPr>
                          <m:t>𝑃</m:t>
                        </m:r>
                        <m:r>
                          <a:rPr lang="en-US" altLang="zh-CN" i="1">
                            <a:latin typeface="Cambria Math" panose="02040503050406030204"/>
                            <a:ea typeface="黑体" panose="02010609060101010101" pitchFamily="49" charset="-122"/>
                          </a:rPr>
                          <m:t>(</m:t>
                        </m:r>
                        <m:r>
                          <a:rPr lang="zh-CN" altLang="en-US" i="1">
                            <a:latin typeface="Cambria Math" panose="02040503050406030204"/>
                            <a:ea typeface="黑体" panose="02010609060101010101" pitchFamily="49" charset="-122"/>
                          </a:rPr>
                          <m:t>疾病</m:t>
                        </m:r>
                        <m:r>
                          <a:rPr lang="en-US" altLang="zh-CN" i="1">
                            <a:latin typeface="Cambria Math" panose="02040503050406030204"/>
                            <a:ea typeface="黑体" panose="02010609060101010101" pitchFamily="49" charset="-122"/>
                          </a:rPr>
                          <m:t>|</m:t>
                        </m:r>
                        <m:r>
                          <a:rPr lang="zh-CN" altLang="en-US" i="1">
                            <a:latin typeface="Cambria Math" panose="02040503050406030204"/>
                            <a:ea typeface="黑体" panose="02010609060101010101" pitchFamily="49" charset="-122"/>
                          </a:rPr>
                          <m:t>症状</m:t>
                        </m:r>
                        <m:r>
                          <a:rPr lang="en-US" altLang="zh-CN" i="1">
                            <a:latin typeface="Cambria Math" panose="02040503050406030204"/>
                            <a:ea typeface="黑体" panose="02010609060101010101" pitchFamily="49" charset="-122"/>
                          </a:rPr>
                          <m:t>)=</m:t>
                        </m:r>
                        <m:f>
                          <m:fPr>
                            <m:ctrlPr>
                              <a:rPr lang="en-US" altLang="zh-CN" i="1">
                                <a:latin typeface="Cambria Math" panose="02040503050406030204" pitchFamily="18" charset="0"/>
                                <a:ea typeface="黑体" panose="02010609060101010101" pitchFamily="49" charset="-122"/>
                              </a:rPr>
                            </m:ctrlPr>
                          </m:fPr>
                          <m:num>
                            <m:r>
                              <a:rPr lang="en-US" altLang="zh-CN" i="1">
                                <a:latin typeface="Cambria Math" panose="02040503050406030204"/>
                                <a:ea typeface="黑体" panose="02010609060101010101" pitchFamily="49" charset="-122"/>
                              </a:rPr>
                              <m:t>𝑃</m:t>
                            </m:r>
                            <m:r>
                              <a:rPr lang="en-US" altLang="zh-CN" i="1">
                                <a:latin typeface="Cambria Math" panose="02040503050406030204"/>
                                <a:ea typeface="黑体" panose="02010609060101010101" pitchFamily="49" charset="-122"/>
                              </a:rPr>
                              <m:t>(</m:t>
                            </m:r>
                            <m:r>
                              <a:rPr lang="zh-CN" altLang="en-US" i="1">
                                <a:latin typeface="Cambria Math" panose="02040503050406030204"/>
                                <a:ea typeface="黑体" panose="02010609060101010101" pitchFamily="49" charset="-122"/>
                              </a:rPr>
                              <m:t>症状</m:t>
                            </m:r>
                            <m:r>
                              <a:rPr lang="en-US" altLang="zh-CN" i="1">
                                <a:latin typeface="Cambria Math" panose="02040503050406030204"/>
                                <a:ea typeface="黑体" panose="02010609060101010101" pitchFamily="49" charset="-122"/>
                              </a:rPr>
                              <m:t>|</m:t>
                            </m:r>
                            <m:r>
                              <a:rPr lang="zh-CN" altLang="en-US" i="1">
                                <a:latin typeface="Cambria Math" panose="02040503050406030204"/>
                                <a:ea typeface="黑体" panose="02010609060101010101" pitchFamily="49" charset="-122"/>
                              </a:rPr>
                              <m:t>疾病</m:t>
                            </m:r>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𝑃</m:t>
                            </m:r>
                            <m:r>
                              <a:rPr lang="en-US" altLang="zh-CN" i="1">
                                <a:latin typeface="Cambria Math" panose="02040503050406030204"/>
                                <a:ea typeface="黑体" panose="02010609060101010101" pitchFamily="49" charset="-122"/>
                              </a:rPr>
                              <m:t>(</m:t>
                            </m:r>
                            <m:r>
                              <a:rPr lang="zh-CN" altLang="en-US" i="1">
                                <a:latin typeface="Cambria Math" panose="02040503050406030204"/>
                                <a:ea typeface="黑体" panose="02010609060101010101" pitchFamily="49" charset="-122"/>
                              </a:rPr>
                              <m:t>疾病</m:t>
                            </m:r>
                            <m:r>
                              <a:rPr lang="en-US" altLang="zh-CN" i="1">
                                <a:latin typeface="Cambria Math" panose="02040503050406030204"/>
                                <a:ea typeface="黑体" panose="02010609060101010101" pitchFamily="49" charset="-122"/>
                              </a:rPr>
                              <m:t>)</m:t>
                            </m:r>
                          </m:num>
                          <m:den>
                            <m:r>
                              <a:rPr lang="en-US" altLang="zh-CN" i="1">
                                <a:latin typeface="Cambria Math" panose="02040503050406030204"/>
                                <a:ea typeface="黑体" panose="02010609060101010101" pitchFamily="49" charset="-122"/>
                              </a:rPr>
                              <m:t>𝑃</m:t>
                            </m:r>
                            <m:r>
                              <a:rPr lang="en-US" altLang="zh-CN" i="1">
                                <a:latin typeface="Cambria Math" panose="02040503050406030204"/>
                                <a:ea typeface="黑体" panose="02010609060101010101" pitchFamily="49" charset="-122"/>
                              </a:rPr>
                              <m:t>(</m:t>
                            </m:r>
                            <m:r>
                              <a:rPr lang="zh-CN" altLang="en-US" i="1">
                                <a:latin typeface="Cambria Math" panose="02040503050406030204"/>
                                <a:ea typeface="黑体" panose="02010609060101010101" pitchFamily="49" charset="-122"/>
                              </a:rPr>
                              <m:t>症状</m:t>
                            </m:r>
                            <m:r>
                              <a:rPr lang="en-US" altLang="zh-CN" i="1">
                                <a:latin typeface="Cambria Math" panose="02040503050406030204"/>
                                <a:ea typeface="黑体" panose="02010609060101010101" pitchFamily="49" charset="-122"/>
                              </a:rPr>
                              <m:t>)</m:t>
                            </m:r>
                          </m:den>
                        </m:f>
                      </m:oMath>
                    </m:oMathPara>
                  </a14:m>
                  <a:endParaRPr lang="zh-CN" altLang="en-US" i="1" dirty="0">
                    <a:latin typeface="Cambria Math" panose="02040503050406030204"/>
                    <a:ea typeface="黑体" panose="02010609060101010101" pitchFamily="49" charset="-122"/>
                  </a:endParaRPr>
                </a:p>
              </p:txBody>
            </p:sp>
          </mc:Choice>
          <mc:Fallback>
            <p:sp>
              <p:nvSpPr>
                <p:cNvPr id="6" name="TextBox 2"/>
                <p:cNvSpPr txBox="1">
                  <a:spLocks noRot="1" noChangeAspect="1" noMove="1" noResize="1" noEditPoints="1" noAdjustHandles="1" noChangeArrowheads="1" noChangeShapeType="1" noTextEdit="1"/>
                </p:cNvSpPr>
                <p:nvPr/>
              </p:nvSpPr>
              <p:spPr>
                <a:xfrm>
                  <a:off x="643879" y="2471132"/>
                  <a:ext cx="6421959" cy="412353"/>
                </a:xfrm>
                <a:prstGeom prst="rect">
                  <a:avLst/>
                </a:prstGeom>
                <a:blipFill rotWithShape="1">
                  <a:blip r:embed="rId2"/>
                </a:blipFill>
              </p:spPr>
              <p:txBody>
                <a:bodyPr/>
                <a:lstStyle/>
                <a:p>
                  <a:r>
                    <a:rPr lang="zh-CN" altLang="en-US">
                      <a:noFill/>
                    </a:rPr>
                    <a:t> </a:t>
                  </a:r>
                </a:p>
              </p:txBody>
            </p:sp>
          </mc:Fallback>
        </mc:AlternateContent>
        <p:sp>
          <p:nvSpPr>
            <p:cNvPr id="7" name="下箭头 3"/>
            <p:cNvSpPr/>
            <p:nvPr/>
          </p:nvSpPr>
          <p:spPr>
            <a:xfrm>
              <a:off x="3505201" y="2157866"/>
              <a:ext cx="228600" cy="31326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8" name="矩形 7"/>
            <p:cNvSpPr/>
            <p:nvPr/>
          </p:nvSpPr>
          <p:spPr>
            <a:xfrm>
              <a:off x="3112276" y="1619742"/>
              <a:ext cx="1092145" cy="270371"/>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似然概率</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9" name="下箭头 12"/>
            <p:cNvSpPr/>
            <p:nvPr/>
          </p:nvSpPr>
          <p:spPr>
            <a:xfrm>
              <a:off x="4765597" y="2125600"/>
              <a:ext cx="228600" cy="31326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0" name="矩形 9"/>
            <p:cNvSpPr/>
            <p:nvPr/>
          </p:nvSpPr>
          <p:spPr>
            <a:xfrm>
              <a:off x="4436993" y="1619742"/>
              <a:ext cx="1092145" cy="270371"/>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先验概率</a:t>
              </a:r>
              <a:endParaRPr lang="zh-CN" altLang="en-US" sz="2400" b="1" dirty="0">
                <a:solidFill>
                  <a:srgbClr val="C00000"/>
                </a:solidFill>
                <a:latin typeface="黑体" panose="02010609060101010101" pitchFamily="49" charset="-122"/>
                <a:ea typeface="黑体" panose="02010609060101010101" pitchFamily="49" charset="-122"/>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anose="02020603050405020304" pitchFamily="16" charset="0"/>
                <a:ea typeface="黑体" panose="02010609060101010101" pitchFamily="49" charset="-122"/>
                <a:cs typeface="Times New Roman" panose="02020603050405020304" pitchFamily="16" charset="0"/>
              </a:rPr>
              <a:t>挑战</a:t>
            </a:r>
            <a:r>
              <a:rPr lang="en-US" altLang="zh-CN" b="1"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b="1" dirty="0">
                <a:latin typeface="Times New Roman" panose="02020603050405020304" pitchFamily="16" charset="0"/>
                <a:ea typeface="黑体" panose="02010609060101010101" pitchFamily="49" charset="-122"/>
                <a:cs typeface="Times New Roman" panose="02020603050405020304" pitchFamily="16" charset="0"/>
              </a:rPr>
              <a:t>：控制论与人工智能和博弈对抗</a:t>
            </a:r>
            <a:endParaRPr lang="zh-CN" altLang="en-US" dirty="0"/>
          </a:p>
        </p:txBody>
      </p:sp>
      <p:graphicFrame>
        <p:nvGraphicFramePr>
          <p:cNvPr id="5" name="表格 4"/>
          <p:cNvGraphicFramePr>
            <a:graphicFrameLocks noGrp="1"/>
          </p:cNvGraphicFramePr>
          <p:nvPr/>
        </p:nvGraphicFramePr>
        <p:xfrm>
          <a:off x="6554391" y="734194"/>
          <a:ext cx="5412352" cy="2323408"/>
        </p:xfrm>
        <a:graphic>
          <a:graphicData uri="http://schemas.openxmlformats.org/drawingml/2006/table">
            <a:tbl>
              <a:tblPr firstRow="1" bandCol="1">
                <a:tableStyleId>{00A15C55-8517-42AA-B614-E9B94910E393}</a:tableStyleId>
              </a:tblPr>
              <a:tblGrid>
                <a:gridCol w="5412352"/>
              </a:tblGrid>
              <a:tr h="119995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32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计算博弈策略</a:t>
                      </a:r>
                      <a:endParaRPr kumimoji="0" lang="en-US" altLang="zh-CN" sz="32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8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r>
                        <a:rPr kumimoji="0" lang="zh-CN" altLang="en-US" sz="18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智能体对决</a:t>
                      </a:r>
                      <a:r>
                        <a:rPr kumimoji="0" lang="en-US" altLang="zh-CN" sz="18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endParaRPr kumimoji="0" lang="en-US" altLang="zh-CN" sz="18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123452">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32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rPr>
                        <a:t>博弈机制设计</a:t>
                      </a:r>
                      <a:endParaRPr kumimoji="0" lang="en-US" altLang="zh-CN" sz="3200" b="0" i="0" u="none" strike="noStrike" kern="1200" cap="none" normalizeH="0" baseline="0" dirty="0">
                        <a:ln>
                          <a:noFill/>
                        </a:ln>
                        <a:solidFill>
                          <a:srgbClr val="C00000"/>
                        </a:solidFill>
                        <a:effectLst/>
                        <a:latin typeface="Times New Roman" panose="02020603050405020304" pitchFamily="16" charset="0"/>
                        <a:ea typeface="黑体" panose="02010609060101010101" pitchFamily="49" charset="-122"/>
                        <a:cs typeface="Times New Roman" panose="02020603050405020304" pitchFamily="16"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8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r>
                        <a:rPr kumimoji="0" lang="zh-CN" altLang="en-US" sz="18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拍卖、城市资源分配</a:t>
                      </a:r>
                      <a:r>
                        <a:rPr kumimoji="0" lang="en-US" altLang="zh-CN" sz="18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endParaRPr kumimoji="0" lang="en-US" altLang="zh-CN" sz="1800" b="0" i="0" u="none" strike="noStrike" kern="1200"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8" name="组合 7"/>
          <p:cNvGrpSpPr/>
          <p:nvPr/>
        </p:nvGrpSpPr>
        <p:grpSpPr>
          <a:xfrm>
            <a:off x="0" y="849885"/>
            <a:ext cx="11966744" cy="5599947"/>
            <a:chOff x="25182" y="908638"/>
            <a:chExt cx="9228884" cy="4224887"/>
          </a:xfrm>
        </p:grpSpPr>
        <p:sp>
          <p:nvSpPr>
            <p:cNvPr id="4" name="矩形 3"/>
            <p:cNvSpPr/>
            <p:nvPr/>
          </p:nvSpPr>
          <p:spPr>
            <a:xfrm>
              <a:off x="25182" y="908638"/>
              <a:ext cx="5177160" cy="3692018"/>
            </a:xfrm>
            <a:prstGeom prst="rect">
              <a:avLst/>
            </a:prstGeom>
          </p:spPr>
          <p:txBody>
            <a:bodyPr wrap="square">
              <a:spAutoFit/>
            </a:bodyPr>
            <a:lstStyle/>
            <a:p>
              <a:pPr marL="285750"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Interesting fact: John von Neumann </a:t>
              </a:r>
              <a:endParaRPr lang="en-US" altLang="zh-CN" sz="2400" dirty="0">
                <a:latin typeface="Times New Roman" panose="02020603050405020304" pitchFamily="16" charset="0"/>
                <a:cs typeface="Times New Roman" panose="02020603050405020304" pitchFamily="16" charset="0"/>
              </a:endParaRPr>
            </a:p>
            <a:p>
              <a:pPr marL="742950" lvl="1"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Father of computer science + Father of game theory</a:t>
              </a:r>
              <a:endParaRPr lang="en-US" altLang="zh-CN" sz="2400" dirty="0">
                <a:latin typeface="Times New Roman" panose="02020603050405020304" pitchFamily="16" charset="0"/>
                <a:cs typeface="Times New Roman" panose="02020603050405020304" pitchFamily="16" charset="0"/>
              </a:endParaRPr>
            </a:p>
            <a:p>
              <a:pPr marL="285750"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Game theory deeply interacts with computer science</a:t>
              </a:r>
              <a:endParaRPr lang="en-US" altLang="zh-CN" sz="2400" dirty="0">
                <a:latin typeface="Times New Roman" panose="02020603050405020304" pitchFamily="16" charset="0"/>
                <a:cs typeface="Times New Roman" panose="02020603050405020304" pitchFamily="16" charset="0"/>
              </a:endParaRPr>
            </a:p>
            <a:p>
              <a:pPr marL="742950" lvl="1"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Theoretical computer science: algorithmic game theory</a:t>
              </a:r>
              <a:endParaRPr lang="en-US" altLang="zh-CN" sz="2400" dirty="0">
                <a:latin typeface="Times New Roman" panose="02020603050405020304" pitchFamily="16" charset="0"/>
                <a:cs typeface="Times New Roman" panose="02020603050405020304" pitchFamily="16" charset="0"/>
              </a:endParaRPr>
            </a:p>
            <a:p>
              <a:pPr marL="742950" lvl="1"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AI: </a:t>
              </a:r>
              <a:r>
                <a:rPr lang="en-US" altLang="zh-CN" sz="2400" dirty="0" err="1">
                  <a:latin typeface="Times New Roman" panose="02020603050405020304" pitchFamily="16" charset="0"/>
                  <a:cs typeface="Times New Roman" panose="02020603050405020304" pitchFamily="16" charset="0"/>
                </a:rPr>
                <a:t>multiagent</a:t>
              </a:r>
              <a:r>
                <a:rPr lang="en-US" altLang="zh-CN" sz="2400" dirty="0">
                  <a:latin typeface="Times New Roman" panose="02020603050405020304" pitchFamily="16" charset="0"/>
                  <a:cs typeface="Times New Roman" panose="02020603050405020304" pitchFamily="16" charset="0"/>
                </a:rPr>
                <a:t> systems, game playing, human-robot interaction, machine learning, internet advertising</a:t>
              </a:r>
              <a:endParaRPr lang="en-US" altLang="zh-CN" sz="2400" dirty="0">
                <a:latin typeface="Times New Roman" panose="02020603050405020304" pitchFamily="16" charset="0"/>
                <a:cs typeface="Times New Roman" panose="02020603050405020304" pitchFamily="16" charset="0"/>
              </a:endParaRPr>
            </a:p>
            <a:p>
              <a:pPr marL="742950" lvl="1"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Web and Internet: internet economics, sharing economics</a:t>
              </a:r>
              <a:endParaRPr lang="en-US" altLang="zh-CN" sz="2400" dirty="0">
                <a:latin typeface="Times New Roman" panose="02020603050405020304" pitchFamily="16" charset="0"/>
                <a:cs typeface="Times New Roman" panose="02020603050405020304" pitchFamily="16" charset="0"/>
              </a:endParaRPr>
            </a:p>
            <a:p>
              <a:pPr marL="742950" lvl="1" indent="-285750">
                <a:buFont typeface="Wingdings" panose="05000000000000000000" pitchFamily="2" charset="2"/>
                <a:buChar char="l"/>
              </a:pPr>
              <a:r>
                <a:rPr lang="en-US" altLang="zh-CN" sz="2400" dirty="0">
                  <a:latin typeface="Times New Roman" panose="02020603050405020304" pitchFamily="16" charset="0"/>
                  <a:cs typeface="Times New Roman" panose="02020603050405020304" pitchFamily="16" charset="0"/>
                </a:rPr>
                <a:t>Distributed system: </a:t>
              </a:r>
              <a:r>
                <a:rPr lang="en-US" altLang="zh-CN" sz="2400" dirty="0" err="1">
                  <a:latin typeface="Times New Roman" panose="02020603050405020304" pitchFamily="16" charset="0"/>
                  <a:cs typeface="Times New Roman" panose="02020603050405020304" pitchFamily="16" charset="0"/>
                </a:rPr>
                <a:t>Blockchain</a:t>
              </a:r>
              <a:endParaRPr lang="en-US" altLang="zh-CN" sz="2400" dirty="0">
                <a:latin typeface="Times New Roman" panose="02020603050405020304" pitchFamily="16" charset="0"/>
                <a:cs typeface="Times New Roman" panose="02020603050405020304" pitchFamily="16" charset="0"/>
              </a:endParaRPr>
            </a:p>
          </p:txBody>
        </p:sp>
        <p:pic>
          <p:nvPicPr>
            <p:cNvPr id="6" name="Picture 3"/>
            <p:cNvPicPr>
              <a:picLocks noChangeAspect="1" noChangeArrowheads="1"/>
            </p:cNvPicPr>
            <p:nvPr/>
          </p:nvPicPr>
          <p:blipFill>
            <a:blip r:embed="rId1" cstate="email"/>
            <a:srcRect/>
            <a:stretch>
              <a:fillRect/>
            </a:stretch>
          </p:blipFill>
          <p:spPr bwMode="auto">
            <a:xfrm>
              <a:off x="4992007" y="2614714"/>
              <a:ext cx="4262059"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5552470" y="4645900"/>
              <a:ext cx="3701595" cy="487625"/>
            </a:xfrm>
            <a:prstGeom prst="rect">
              <a:avLst/>
            </a:prstGeom>
          </p:spPr>
          <p:txBody>
            <a:bodyPr wrap="square">
              <a:spAutoFit/>
            </a:bodyPr>
            <a:lstStyle/>
            <a:p>
              <a:pPr algn="ctr"/>
              <a:r>
                <a:rPr lang="en-US" altLang="zh-CN" dirty="0">
                  <a:latin typeface="黑体" panose="02010609060101010101" pitchFamily="49" charset="-122"/>
                  <a:ea typeface="黑体" panose="02010609060101010101" pitchFamily="49" charset="-122"/>
                  <a:cs typeface="Times New Roman" panose="02020603050405020304" pitchFamily="16" charset="0"/>
                </a:rPr>
                <a:t>“</a:t>
              </a:r>
              <a:r>
                <a:rPr lang="zh-CN" altLang="en-US" dirty="0">
                  <a:latin typeface="黑体" panose="02010609060101010101" pitchFamily="49" charset="-122"/>
                  <a:ea typeface="黑体" panose="02010609060101010101" pitchFamily="49" charset="-122"/>
                  <a:cs typeface="Times New Roman" panose="02020603050405020304" pitchFamily="16" charset="0"/>
                </a:rPr>
                <a:t>人工智能”与“控制论”词频对比（引自</a:t>
              </a:r>
              <a:r>
                <a:rPr lang="en-US" altLang="zh-CN" dirty="0">
                  <a:latin typeface="黑体" panose="02010609060101010101" pitchFamily="49" charset="-122"/>
                  <a:ea typeface="黑体" panose="02010609060101010101" pitchFamily="49" charset="-122"/>
                  <a:cs typeface="Times New Roman" panose="02020603050405020304" pitchFamily="16" charset="0"/>
                </a:rPr>
                <a:t>《</a:t>
              </a:r>
              <a:r>
                <a:rPr lang="zh-CN" altLang="en-US" dirty="0">
                  <a:latin typeface="黑体" panose="02010609060101010101" pitchFamily="49" charset="-122"/>
                  <a:ea typeface="黑体" panose="02010609060101010101" pitchFamily="49" charset="-122"/>
                  <a:cs typeface="Times New Roman" panose="02020603050405020304" pitchFamily="16" charset="0"/>
                </a:rPr>
                <a:t>人工智能简史</a:t>
              </a:r>
              <a:r>
                <a:rPr lang="en-US" altLang="zh-CN" dirty="0">
                  <a:latin typeface="黑体" panose="02010609060101010101" pitchFamily="49" charset="-122"/>
                  <a:ea typeface="黑体" panose="02010609060101010101" pitchFamily="49" charset="-122"/>
                  <a:cs typeface="Times New Roman" panose="02020603050405020304" pitchFamily="16" charset="0"/>
                </a:rPr>
                <a:t>》</a:t>
              </a:r>
              <a:r>
                <a:rPr lang="zh-CN" altLang="en-US" dirty="0">
                  <a:latin typeface="黑体" panose="02010609060101010101" pitchFamily="49" charset="-122"/>
                  <a:ea typeface="黑体" panose="02010609060101010101" pitchFamily="49" charset="-122"/>
                  <a:cs typeface="Times New Roman" panose="02020603050405020304" pitchFamily="16" charset="0"/>
                </a:rPr>
                <a:t>）</a:t>
              </a:r>
              <a:endParaRPr lang="zh-CN" altLang="en-US" dirty="0">
                <a:latin typeface="黑体" panose="02010609060101010101" pitchFamily="49" charset="-122"/>
                <a:ea typeface="黑体" panose="02010609060101010101" pitchFamily="49" charset="-122"/>
                <a:cs typeface="Times New Roman" panose="02020603050405020304" pitchFamily="16" charset="0"/>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anose="02020603050405020304" pitchFamily="16" charset="0"/>
                <a:ea typeface="黑体" panose="02010609060101010101" pitchFamily="49" charset="-122"/>
                <a:cs typeface="Times New Roman" panose="02020603050405020304" pitchFamily="16" charset="0"/>
              </a:rPr>
              <a:t>挑战</a:t>
            </a:r>
            <a:r>
              <a:rPr lang="en-US" altLang="zh-CN" b="1"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b="1" dirty="0">
                <a:latin typeface="Times New Roman" panose="02020603050405020304" pitchFamily="16" charset="0"/>
                <a:ea typeface="黑体" panose="02010609060101010101" pitchFamily="49" charset="-122"/>
                <a:cs typeface="Times New Roman" panose="02020603050405020304" pitchFamily="16" charset="0"/>
              </a:rPr>
              <a:t>：控制论与人工智能和博弈对抗</a:t>
            </a:r>
            <a:endParaRPr lang="zh-CN" altLang="en-US" dirty="0"/>
          </a:p>
        </p:txBody>
      </p:sp>
      <p:grpSp>
        <p:nvGrpSpPr>
          <p:cNvPr id="10" name="组合 9"/>
          <p:cNvGrpSpPr/>
          <p:nvPr/>
        </p:nvGrpSpPr>
        <p:grpSpPr>
          <a:xfrm>
            <a:off x="180752" y="857526"/>
            <a:ext cx="10909006" cy="5458214"/>
            <a:chOff x="180753" y="857526"/>
            <a:chExt cx="7711196" cy="3997355"/>
          </a:xfrm>
        </p:grpSpPr>
        <p:sp>
          <p:nvSpPr>
            <p:cNvPr id="4" name="Rectangle 2"/>
            <p:cNvSpPr txBox="1">
              <a:spLocks noChangeArrowheads="1"/>
            </p:cNvSpPr>
            <p:nvPr/>
          </p:nvSpPr>
          <p:spPr>
            <a:xfrm>
              <a:off x="180753" y="857526"/>
              <a:ext cx="3544579" cy="525033"/>
            </a:xfrm>
            <a:prstGeom prst="rect">
              <a:avLst/>
            </a:prstGeom>
          </p:spPr>
          <p:txBody>
            <a:bodyPr/>
            <a:lstStyle>
              <a:lvl1pPr algn="l" rtl="0" eaLnBrk="0" fontAlgn="base" hangingPunct="0">
                <a:spcBef>
                  <a:spcPct val="0"/>
                </a:spcBef>
                <a:spcAft>
                  <a:spcPct val="0"/>
                </a:spcAft>
                <a:defRPr sz="3800" b="1">
                  <a:solidFill>
                    <a:srgbClr val="0000FF"/>
                  </a:solidFill>
                  <a:latin typeface="+mj-lt"/>
                  <a:ea typeface="+mj-ea"/>
                  <a:cs typeface="+mj-cs"/>
                </a:defRPr>
              </a:lvl1pPr>
              <a:lvl2pPr algn="l" rtl="0" eaLnBrk="0" fontAlgn="base" hangingPunct="0">
                <a:spcBef>
                  <a:spcPct val="0"/>
                </a:spcBef>
                <a:spcAft>
                  <a:spcPct val="0"/>
                </a:spcAft>
                <a:defRPr sz="3800" b="1">
                  <a:solidFill>
                    <a:srgbClr val="0000FF"/>
                  </a:solidFill>
                  <a:latin typeface="Verdana" panose="020B0604030504040204" pitchFamily="34" charset="0"/>
                  <a:ea typeface="黑体" panose="02010609060101010101" pitchFamily="49" charset="-122"/>
                </a:defRPr>
              </a:lvl2pPr>
              <a:lvl3pPr algn="l" rtl="0" eaLnBrk="0" fontAlgn="base" hangingPunct="0">
                <a:spcBef>
                  <a:spcPct val="0"/>
                </a:spcBef>
                <a:spcAft>
                  <a:spcPct val="0"/>
                </a:spcAft>
                <a:defRPr sz="3800" b="1">
                  <a:solidFill>
                    <a:srgbClr val="0000FF"/>
                  </a:solidFill>
                  <a:latin typeface="Verdana" panose="020B0604030504040204" pitchFamily="34" charset="0"/>
                  <a:ea typeface="黑体" panose="02010609060101010101" pitchFamily="49" charset="-122"/>
                </a:defRPr>
              </a:lvl3pPr>
              <a:lvl4pPr algn="l" rtl="0" eaLnBrk="0" fontAlgn="base" hangingPunct="0">
                <a:spcBef>
                  <a:spcPct val="0"/>
                </a:spcBef>
                <a:spcAft>
                  <a:spcPct val="0"/>
                </a:spcAft>
                <a:defRPr sz="3800" b="1">
                  <a:solidFill>
                    <a:srgbClr val="0000FF"/>
                  </a:solidFill>
                  <a:latin typeface="Verdana" panose="020B0604030504040204" pitchFamily="34" charset="0"/>
                  <a:ea typeface="黑体" panose="02010609060101010101" pitchFamily="49" charset="-122"/>
                </a:defRPr>
              </a:lvl4pPr>
              <a:lvl5pPr algn="l" rtl="0" eaLnBrk="0" fontAlgn="base" hangingPunct="0">
                <a:spcBef>
                  <a:spcPct val="0"/>
                </a:spcBef>
                <a:spcAft>
                  <a:spcPct val="0"/>
                </a:spcAft>
                <a:defRPr sz="3800" b="1">
                  <a:solidFill>
                    <a:srgbClr val="0000FF"/>
                  </a:solidFill>
                  <a:latin typeface="Verdana" panose="020B0604030504040204" pitchFamily="34" charset="0"/>
                  <a:ea typeface="黑体" panose="02010609060101010101" pitchFamily="49" charset="-122"/>
                </a:defRPr>
              </a:lvl5pPr>
              <a:lvl6pPr marL="457200" algn="l" rtl="0" fontAlgn="base">
                <a:spcBef>
                  <a:spcPct val="0"/>
                </a:spcBef>
                <a:spcAft>
                  <a:spcPct val="0"/>
                </a:spcAft>
                <a:defRPr sz="3800" b="1">
                  <a:solidFill>
                    <a:srgbClr val="0000FF"/>
                  </a:solidFill>
                  <a:latin typeface="Verdana" panose="020B0604030504040204" pitchFamily="34" charset="0"/>
                  <a:ea typeface="黑体" panose="02010609060101010101" pitchFamily="49" charset="-122"/>
                </a:defRPr>
              </a:lvl6pPr>
              <a:lvl7pPr marL="914400" algn="l" rtl="0" fontAlgn="base">
                <a:spcBef>
                  <a:spcPct val="0"/>
                </a:spcBef>
                <a:spcAft>
                  <a:spcPct val="0"/>
                </a:spcAft>
                <a:defRPr sz="3800" b="1">
                  <a:solidFill>
                    <a:srgbClr val="0000FF"/>
                  </a:solidFill>
                  <a:latin typeface="Verdana" panose="020B0604030504040204" pitchFamily="34" charset="0"/>
                  <a:ea typeface="黑体" panose="02010609060101010101" pitchFamily="49" charset="-122"/>
                </a:defRPr>
              </a:lvl7pPr>
              <a:lvl8pPr marL="1371600" algn="l" rtl="0" fontAlgn="base">
                <a:spcBef>
                  <a:spcPct val="0"/>
                </a:spcBef>
                <a:spcAft>
                  <a:spcPct val="0"/>
                </a:spcAft>
                <a:defRPr sz="3800" b="1">
                  <a:solidFill>
                    <a:srgbClr val="0000FF"/>
                  </a:solidFill>
                  <a:latin typeface="Verdana" panose="020B0604030504040204" pitchFamily="34" charset="0"/>
                  <a:ea typeface="黑体" panose="02010609060101010101" pitchFamily="49" charset="-122"/>
                </a:defRPr>
              </a:lvl8pPr>
              <a:lvl9pPr marL="1828800" algn="l" rtl="0" fontAlgn="base">
                <a:spcBef>
                  <a:spcPct val="0"/>
                </a:spcBef>
                <a:spcAft>
                  <a:spcPct val="0"/>
                </a:spcAft>
                <a:defRPr sz="3800" b="1">
                  <a:solidFill>
                    <a:srgbClr val="0000FF"/>
                  </a:solidFill>
                  <a:latin typeface="Verdana" panose="020B0604030504040204" pitchFamily="34" charset="0"/>
                  <a:ea typeface="黑体" panose="02010609060101010101" pitchFamily="49" charset="-122"/>
                </a:defRPr>
              </a:lvl9pPr>
            </a:lstStyle>
            <a:p>
              <a:pPr marL="342900" indent="-342900">
                <a:lnSpc>
                  <a:spcPct val="150000"/>
                </a:lnSpc>
                <a:buFont typeface="Wingdings" panose="05000000000000000000" pitchFamily="2" charset="2"/>
                <a:buChar char="l"/>
              </a:pP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健壮人工智能：</a:t>
              </a:r>
              <a:endPar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r>
                <a:rPr lang="zh-CN" altLang="en-US"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自主无人系统在新环境中须通用性和自适应性要求极高</a:t>
              </a:r>
              <a:endParaRPr lang="en-US" altLang="zh-CN"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r>
                <a:rPr lang="zh-CN" altLang="en-US"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极端复杂条件</a:t>
              </a:r>
              <a:r>
                <a:rPr lang="zh-CN" altLang="zh-CN"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对人工智能“健壮性”要求极高</a:t>
              </a:r>
              <a:endParaRPr lang="en-US" altLang="zh-CN"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r>
                <a:rPr lang="zh-CN" altLang="en-US"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人工智能</a:t>
              </a:r>
              <a:r>
                <a:rPr lang="zh-CN" altLang="zh-CN"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体系的综合程度</a:t>
              </a:r>
              <a:r>
                <a:rPr lang="zh-CN" altLang="en-US"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史无前例（云、网、端、算法、模型、人）</a:t>
              </a:r>
              <a:endParaRPr lang="en-US" altLang="zh-CN"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800100" lvl="1" indent="-342900">
                <a:lnSpc>
                  <a:spcPct val="150000"/>
                </a:lnSpc>
                <a:buFont typeface="Wingdings" panose="05000000000000000000" pitchFamily="2" charset="2"/>
                <a:buChar char="l"/>
              </a:pPr>
              <a:r>
                <a:rPr lang="zh-CN" altLang="en-US"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人是</a:t>
              </a:r>
              <a:r>
                <a:rPr lang="zh-CN" altLang="zh-CN"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智能回路</a:t>
              </a:r>
              <a:r>
                <a:rPr lang="zh-CN" altLang="zh-CN"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 中</a:t>
              </a:r>
              <a:r>
                <a:rPr lang="zh-CN" altLang="en-US"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最重要因素</a:t>
              </a:r>
              <a:endParaRPr lang="en-US" altLang="zh-CN" sz="20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buFont typeface="Wingdings" panose="05000000000000000000" pitchFamily="2" charset="2"/>
                <a:buChar char="l"/>
              </a:pPr>
              <a:endParaRPr lang="zh-CN" altLang="en-US" sz="1600" kern="120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圆角矩形 4"/>
            <p:cNvSpPr/>
            <p:nvPr/>
          </p:nvSpPr>
          <p:spPr>
            <a:xfrm>
              <a:off x="4499427" y="875547"/>
              <a:ext cx="3392522" cy="3979334"/>
            </a:xfrm>
            <a:prstGeom prst="roundRect">
              <a:avLst>
                <a:gd name="adj" fmla="val 1083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0" hangingPunct="0">
                <a:buFont typeface="Arial" panose="020B0604020202020204" pitchFamily="34" charset="0"/>
                <a:buNone/>
                <a:defRPr/>
              </a:pPr>
              <a:endParaRPr lang="zh-CN" altLang="en-US" sz="1500">
                <a:solidFill>
                  <a:srgbClr val="FFFFFF"/>
                </a:solidFill>
              </a:endParaRPr>
            </a:p>
          </p:txBody>
        </p:sp>
        <p:sp>
          <p:nvSpPr>
            <p:cNvPr id="6" name="圆角矩形 6"/>
            <p:cNvSpPr/>
            <p:nvPr/>
          </p:nvSpPr>
          <p:spPr bwMode="auto">
            <a:xfrm>
              <a:off x="4715938" y="1002547"/>
              <a:ext cx="2795192" cy="865073"/>
            </a:xfrm>
            <a:prstGeom prst="roundRect">
              <a:avLst/>
            </a:prstGeom>
            <a:gradFill>
              <a:gsLst>
                <a:gs pos="0">
                  <a:srgbClr val="FFEFD1"/>
                </a:gs>
                <a:gs pos="64999">
                  <a:srgbClr val="F0EBD5"/>
                </a:gs>
                <a:gs pos="100000">
                  <a:srgbClr val="D1C39F"/>
                </a:gs>
              </a:gsLst>
              <a:lin ang="5400000" scaled="0"/>
            </a:gra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68580" tIns="0" rIns="68580" bIns="0" anchor="ctr"/>
            <a:lstStyle/>
            <a:p>
              <a:pPr algn="ctr" eaLnBrk="0" hangingPunct="0">
                <a:defRPr/>
              </a:pPr>
              <a:r>
                <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对未知的未知问题建模</a:t>
              </a:r>
              <a:endParaRPr lang="en-US" altLang="zh-CN"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ctr" eaLnBrk="0" hangingPunct="0">
                <a:defRPr/>
              </a:pPr>
              <a:r>
                <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与环境自适应能力</a:t>
              </a:r>
              <a:endParaRPr lang="en-US" altLang="zh-CN"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7" name="圆角矩形 8"/>
            <p:cNvSpPr/>
            <p:nvPr/>
          </p:nvSpPr>
          <p:spPr bwMode="auto">
            <a:xfrm>
              <a:off x="4749806" y="2057094"/>
              <a:ext cx="2795833" cy="760802"/>
            </a:xfrm>
            <a:prstGeom prst="roundRect">
              <a:avLst/>
            </a:prstGeom>
            <a:gradFill>
              <a:gsLst>
                <a:gs pos="0">
                  <a:srgbClr val="FFEFD1"/>
                </a:gs>
                <a:gs pos="64999">
                  <a:srgbClr val="F0EBD5"/>
                </a:gs>
                <a:gs pos="100000">
                  <a:srgbClr val="D1C39F"/>
                </a:gs>
              </a:gsLst>
              <a:lin ang="5400000" scaled="0"/>
            </a:gra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68580" tIns="0" rIns="68580" bIns="0" anchor="ctr"/>
            <a:lstStyle/>
            <a:p>
              <a:pPr algn="ctr" eaLnBrk="0" hangingPunct="0">
                <a:buFont typeface="Arial" panose="020B0604020202020204" pitchFamily="34" charset="0"/>
                <a:buNone/>
                <a:defRPr/>
              </a:pPr>
              <a:r>
                <a:rPr lang="en-US" altLang="zh-CN"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健壮人工智能的可解释性</a:t>
              </a:r>
              <a:endParaRPr lang="en-US" altLang="zh-CN"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ctr" eaLnBrk="0" hangingPunct="0">
                <a:buFont typeface="Arial" panose="020B0604020202020204" pitchFamily="34" charset="0"/>
                <a:buNone/>
                <a:defRPr/>
              </a:pPr>
              <a:r>
                <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和可验证性</a:t>
              </a:r>
              <a:endPar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8" name="圆角矩形 10"/>
            <p:cNvSpPr/>
            <p:nvPr/>
          </p:nvSpPr>
          <p:spPr bwMode="auto">
            <a:xfrm>
              <a:off x="4771360" y="2978765"/>
              <a:ext cx="2759141" cy="763944"/>
            </a:xfrm>
            <a:prstGeom prst="roundRect">
              <a:avLst/>
            </a:prstGeom>
            <a:gradFill>
              <a:gsLst>
                <a:gs pos="0">
                  <a:srgbClr val="FFEFD1"/>
                </a:gs>
                <a:gs pos="64999">
                  <a:srgbClr val="F0EBD5"/>
                </a:gs>
                <a:gs pos="100000">
                  <a:srgbClr val="D1C39F"/>
                </a:gs>
              </a:gsLst>
              <a:lin ang="5400000" scaled="0"/>
            </a:gra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68580" tIns="0" rIns="68580" bIns="0" anchor="ctr"/>
            <a:lstStyle/>
            <a:p>
              <a:pPr algn="ctr" eaLnBrk="0" hangingPunct="0">
                <a:defRPr/>
              </a:pPr>
              <a:r>
                <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复杂动态和开放环境下的</a:t>
              </a:r>
              <a:endParaRPr lang="en-US" altLang="zh-CN"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ctr" eaLnBrk="0" hangingPunct="0">
                <a:defRPr/>
              </a:pPr>
              <a:r>
                <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博弈对抗</a:t>
              </a:r>
              <a:endPar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圆角矩形 11"/>
            <p:cNvSpPr/>
            <p:nvPr/>
          </p:nvSpPr>
          <p:spPr bwMode="auto">
            <a:xfrm>
              <a:off x="4745959" y="3946214"/>
              <a:ext cx="2782195" cy="713933"/>
            </a:xfrm>
            <a:prstGeom prst="roundRect">
              <a:avLst/>
            </a:prstGeom>
            <a:gradFill>
              <a:gsLst>
                <a:gs pos="0">
                  <a:srgbClr val="FFEFD1"/>
                </a:gs>
                <a:gs pos="64999">
                  <a:srgbClr val="F0EBD5"/>
                </a:gs>
                <a:gs pos="100000">
                  <a:srgbClr val="D1C39F"/>
                </a:gs>
              </a:gsLst>
              <a:lin ang="5400000" scaled="0"/>
            </a:gra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lIns="68580" tIns="0" rIns="68580" bIns="0" anchor="ctr"/>
            <a:lstStyle/>
            <a:p>
              <a:pPr algn="ctr" eaLnBrk="0" hangingPunct="0">
                <a:defRPr/>
              </a:pPr>
              <a:r>
                <a:rPr lang="en-US" altLang="zh-CN"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  </a:t>
              </a:r>
              <a:r>
                <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多智能体在非完全信息</a:t>
              </a:r>
              <a:endParaRPr lang="en-US" altLang="zh-CN"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algn="ctr" eaLnBrk="0" hangingPunct="0">
                <a:defRPr/>
              </a:pPr>
              <a:r>
                <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条件下的协作</a:t>
              </a:r>
              <a:endParaRPr lang="zh-CN" altLang="en-US" sz="2400" b="1"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Times New Roman" panose="02020603050405020304" pitchFamily="16" charset="0"/>
                <a:cs typeface="Times New Roman" panose="02020603050405020304" pitchFamily="16" charset="0"/>
              </a:rPr>
              <a:t>多学科交叉促进人工智能发展</a:t>
            </a:r>
            <a:endParaRPr lang="zh-CN" altLang="en-US" dirty="0"/>
          </a:p>
        </p:txBody>
      </p:sp>
      <p:grpSp>
        <p:nvGrpSpPr>
          <p:cNvPr id="12" name="组合 11"/>
          <p:cNvGrpSpPr/>
          <p:nvPr/>
        </p:nvGrpSpPr>
        <p:grpSpPr>
          <a:xfrm>
            <a:off x="0" y="865396"/>
            <a:ext cx="12365665" cy="5660077"/>
            <a:chOff x="25168" y="884354"/>
            <a:chExt cx="9740031" cy="3389867"/>
          </a:xfrm>
        </p:grpSpPr>
        <p:sp>
          <p:nvSpPr>
            <p:cNvPr id="4" name="圆角矩形 11"/>
            <p:cNvSpPr/>
            <p:nvPr/>
          </p:nvSpPr>
          <p:spPr bwMode="auto">
            <a:xfrm>
              <a:off x="2961075" y="1023536"/>
              <a:ext cx="2813206" cy="472465"/>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6" charset="0"/>
                  <a:ea typeface="微软雅黑" panose="020B0503020204020204" pitchFamily="34" charset="-122"/>
                  <a:cs typeface="Times New Roman" panose="02020603050405020304" pitchFamily="16" charset="0"/>
                </a:rPr>
                <a:t>需要新数学模型</a:t>
              </a:r>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5" name="右箭头 16"/>
            <p:cNvSpPr>
              <a:spLocks noChangeArrowheads="1"/>
            </p:cNvSpPr>
            <p:nvPr/>
          </p:nvSpPr>
          <p:spPr bwMode="auto">
            <a:xfrm>
              <a:off x="2566946" y="2324152"/>
              <a:ext cx="418413" cy="339560"/>
            </a:xfrm>
            <a:prstGeom prst="rightArrow">
              <a:avLst>
                <a:gd name="adj1" fmla="val 50000"/>
                <a:gd name="adj2" fmla="val 50272"/>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wrap="square" anchor="ctr">
              <a:spAutoFit/>
            </a:bodyPr>
            <a:lstStyle>
              <a:lvl1pPr marL="342900" indent="-342900" algn="l" eaLnBrk="0" hangingPunct="0">
                <a:buClr>
                  <a:schemeClr val="accent2"/>
                </a:buClr>
                <a:buChar char="o"/>
                <a:defRPr sz="3000">
                  <a:solidFill>
                    <a:schemeClr val="tx1"/>
                  </a:solidFill>
                  <a:latin typeface="Verdana" panose="020B0604030504040204" pitchFamily="34" charset="0"/>
                  <a:ea typeface="黑体" panose="02010609060101010101" pitchFamily="49" charset="-122"/>
                </a:defRPr>
              </a:lvl1pPr>
              <a:lvl2pPr marL="742950" indent="-285750" algn="l" eaLnBrk="0" hangingPunct="0">
                <a:buClr>
                  <a:schemeClr val="accent2"/>
                </a:buClr>
                <a:buChar char="n"/>
                <a:defRPr sz="2800">
                  <a:solidFill>
                    <a:schemeClr val="tx1"/>
                  </a:solidFill>
                  <a:latin typeface="Verdana" panose="020B0604030504040204" pitchFamily="34" charset="0"/>
                  <a:ea typeface="黑体" panose="02010609060101010101" pitchFamily="49" charset="-122"/>
                </a:defRPr>
              </a:lvl2pPr>
              <a:lvl3pPr marL="1143000" indent="-228600" algn="l" eaLnBrk="0" hangingPunct="0">
                <a:buClr>
                  <a:schemeClr val="accent2"/>
                </a:buClr>
                <a:buChar char="o"/>
                <a:defRPr sz="2400">
                  <a:solidFill>
                    <a:schemeClr val="tx1"/>
                  </a:solidFill>
                  <a:latin typeface="Verdana" panose="020B0604030504040204" pitchFamily="34" charset="0"/>
                  <a:ea typeface="黑体" panose="02010609060101010101" pitchFamily="49" charset="-122"/>
                </a:defRPr>
              </a:lvl3pPr>
              <a:lvl4pPr marL="1600200" indent="-228600" algn="l" eaLnBrk="0" hangingPunct="0">
                <a:buClr>
                  <a:schemeClr val="accent2"/>
                </a:buClr>
                <a:buChar char="n"/>
                <a:defRPr sz="2000">
                  <a:solidFill>
                    <a:schemeClr val="tx1"/>
                  </a:solidFill>
                  <a:latin typeface="Verdana" panose="020B0604030504040204" pitchFamily="34" charset="0"/>
                  <a:ea typeface="黑体" panose="02010609060101010101" pitchFamily="49" charset="-122"/>
                </a:defRPr>
              </a:lvl4pPr>
              <a:lvl5pPr marL="2057400" indent="-228600" algn="l" eaLnBrk="0" hangingPunct="0">
                <a:spcBef>
                  <a:spcPct val="25000"/>
                </a:spcBef>
                <a:buClr>
                  <a:schemeClr val="accent2"/>
                </a:buClr>
                <a:buChar char="§"/>
                <a:defRPr sz="2000">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黑体" panose="02010609060101010101" pitchFamily="49" charset="-122"/>
                </a:defRPr>
              </a:lvl9pPr>
            </a:lstStyle>
            <a:p>
              <a:pPr marL="342900" marR="0" lvl="0" indent="-342900" algn="ctr" defTabSz="914400" eaLnBrk="1" fontAlgn="auto" latinLnBrk="0" hangingPunct="1">
                <a:lnSpc>
                  <a:spcPct val="100000"/>
                </a:lnSpc>
                <a:spcBef>
                  <a:spcPts val="0"/>
                </a:spcBef>
                <a:spcAft>
                  <a:spcPts val="0"/>
                </a:spcAft>
                <a:buClr>
                  <a:srgbClr val="EEECE1"/>
                </a:buClr>
                <a:buSzTx/>
                <a:buFont typeface="Wingdings" panose="05000000000000000000" pitchFamily="2" charset="2"/>
                <a:buNone/>
                <a:defRPr/>
              </a:pPr>
              <a:endParaRPr kumimoji="0" lang="zh-CN" altLang="en-US" sz="2000" b="0" i="0" u="none" strike="noStrike" kern="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6" name="圆角矩形 13"/>
            <p:cNvSpPr/>
            <p:nvPr/>
          </p:nvSpPr>
          <p:spPr bwMode="auto">
            <a:xfrm>
              <a:off x="2961075" y="1855194"/>
              <a:ext cx="2813208" cy="50282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需要可计算的认知模型</a:t>
              </a:r>
              <a:endParaRPr lang="en-US" altLang="zh-CN" sz="24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7" name="圆角矩形 14"/>
            <p:cNvSpPr/>
            <p:nvPr/>
          </p:nvSpPr>
          <p:spPr bwMode="auto">
            <a:xfrm>
              <a:off x="702733" y="1656127"/>
              <a:ext cx="1134533" cy="398134"/>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rPr>
                <a:t>人工智能</a:t>
              </a:r>
              <a:endParaRPr lang="zh-CN" altLang="en-US" sz="2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微软雅黑" panose="020B0503020204020204" pitchFamily="34" charset="-122"/>
                <a:ea typeface="微软雅黑" panose="020B0503020204020204" pitchFamily="34" charset="-122"/>
              </a:endParaRPr>
            </a:p>
          </p:txBody>
        </p:sp>
        <p:sp>
          <p:nvSpPr>
            <p:cNvPr id="8" name="圆角矩形 22"/>
            <p:cNvSpPr/>
            <p:nvPr/>
          </p:nvSpPr>
          <p:spPr bwMode="auto">
            <a:xfrm>
              <a:off x="2961075" y="2752661"/>
              <a:ext cx="2813208" cy="50282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需要控制、博弈等方法支持</a:t>
              </a:r>
              <a:endParaRPr lang="en-US" altLang="zh-CN" sz="24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9" name="圆角矩形 23"/>
            <p:cNvSpPr/>
            <p:nvPr/>
          </p:nvSpPr>
          <p:spPr bwMode="auto">
            <a:xfrm>
              <a:off x="2985359" y="3683994"/>
              <a:ext cx="2813208" cy="50282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需要人文社科支持</a:t>
              </a:r>
              <a:endParaRPr lang="en-US" altLang="zh-CN" sz="2400" b="1" kern="0" dirty="0">
                <a:solidFill>
                  <a:srgbClr val="0070C0"/>
                </a:solidFill>
                <a:latin typeface="Times New Roman" panose="02020603050405020304" pitchFamily="16" charset="0"/>
                <a:ea typeface="微软雅黑" panose="020B0503020204020204" pitchFamily="34" charset="-122"/>
                <a:cs typeface="Times New Roman" panose="02020603050405020304" pitchFamily="16" charset="0"/>
              </a:endParaRPr>
            </a:p>
          </p:txBody>
        </p:sp>
        <p:sp>
          <p:nvSpPr>
            <p:cNvPr id="10" name="矩形 9"/>
            <p:cNvSpPr/>
            <p:nvPr/>
          </p:nvSpPr>
          <p:spPr>
            <a:xfrm>
              <a:off x="5825371" y="884354"/>
              <a:ext cx="3939828" cy="3389867"/>
            </a:xfrm>
            <a:prstGeom prst="rect">
              <a:avLst/>
            </a:prstGeom>
          </p:spPr>
          <p:txBody>
            <a:bodyPr wrap="square">
              <a:spAutoFit/>
            </a:bodyPr>
            <a:lstStyle/>
            <a:p>
              <a:pPr marL="285750" indent="-285750">
                <a:lnSpc>
                  <a:spcPct val="220000"/>
                </a:lnSpc>
                <a:buFont typeface="Wingdings" panose="05000000000000000000" pitchFamily="2" charset="2"/>
                <a:buChar char="l"/>
              </a:pPr>
              <a:r>
                <a:rPr lang="zh-CN" altLang="en-US" sz="3000" dirty="0">
                  <a:latin typeface="Times New Roman" panose="02020603050405020304" pitchFamily="16" charset="0"/>
                  <a:ea typeface="黑体" panose="02010609060101010101" pitchFamily="49" charset="-122"/>
                  <a:cs typeface="Times New Roman" panose="02020603050405020304" pitchFamily="16" charset="0"/>
                </a:rPr>
                <a:t>常识知识</a:t>
              </a:r>
              <a:endParaRPr lang="zh-CN" altLang="en-US" sz="30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nSpc>
                  <a:spcPct val="250000"/>
                </a:lnSpc>
                <a:buFont typeface="Wingdings" panose="05000000000000000000" pitchFamily="2" charset="2"/>
                <a:buChar char="l"/>
              </a:pPr>
              <a:r>
                <a:rPr lang="zh-CN" altLang="en-US" sz="3000" dirty="0">
                  <a:latin typeface="Times New Roman" panose="02020603050405020304" pitchFamily="16" charset="0"/>
                  <a:ea typeface="黑体" panose="02010609060101010101" pitchFamily="49" charset="-122"/>
                  <a:cs typeface="Times New Roman" panose="02020603050405020304" pitchFamily="16" charset="0"/>
                </a:rPr>
                <a:t>元学习</a:t>
              </a:r>
              <a:endParaRPr lang="zh-CN" altLang="en-US" sz="30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nSpc>
                  <a:spcPct val="250000"/>
                </a:lnSpc>
                <a:buFont typeface="Wingdings" panose="05000000000000000000" pitchFamily="2" charset="2"/>
                <a:buChar char="l"/>
              </a:pPr>
              <a:r>
                <a:rPr lang="zh-CN" altLang="en-US" sz="3000" dirty="0">
                  <a:latin typeface="Times New Roman" panose="02020603050405020304" pitchFamily="16" charset="0"/>
                  <a:ea typeface="黑体" panose="02010609060101010101" pitchFamily="49" charset="-122"/>
                  <a:cs typeface="Times New Roman" panose="02020603050405020304" pitchFamily="16" charset="0"/>
                </a:rPr>
                <a:t>贝叶斯大脑</a:t>
              </a:r>
              <a:endParaRPr lang="en-US" altLang="zh-CN" sz="30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nSpc>
                  <a:spcPct val="250000"/>
                </a:lnSpc>
                <a:buFont typeface="Wingdings" panose="05000000000000000000" pitchFamily="2" charset="2"/>
                <a:buChar char="l"/>
              </a:pPr>
              <a:r>
                <a:rPr lang="zh-CN" altLang="en-US" sz="3000" dirty="0">
                  <a:latin typeface="Times New Roman" panose="02020603050405020304" pitchFamily="16" charset="0"/>
                  <a:ea typeface="黑体" panose="02010609060101010101" pitchFamily="49" charset="-122"/>
                  <a:cs typeface="Times New Roman" panose="02020603050405020304" pitchFamily="16" charset="0"/>
                </a:rPr>
                <a:t>因果推理</a:t>
              </a:r>
              <a:endParaRPr lang="zh-CN" altLang="en-US" sz="30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nSpc>
                  <a:spcPct val="250000"/>
                </a:lnSpc>
                <a:buFont typeface="Wingdings" panose="05000000000000000000" pitchFamily="2" charset="2"/>
                <a:buChar char="l"/>
              </a:pPr>
              <a:r>
                <a:rPr lang="zh-CN" altLang="en-US" sz="3000" dirty="0">
                  <a:latin typeface="Times New Roman" panose="02020603050405020304" pitchFamily="16" charset="0"/>
                  <a:ea typeface="黑体" panose="02010609060101010101" pitchFamily="49" charset="-122"/>
                  <a:cs typeface="Times New Roman" panose="02020603050405020304" pitchFamily="16" charset="0"/>
                </a:rPr>
                <a:t>控制、博弈对抗、</a:t>
              </a:r>
              <a:r>
                <a:rPr lang="en-US" altLang="zh-CN" sz="3000" dirty="0">
                  <a:latin typeface="Times New Roman" panose="02020603050405020304" pitchFamily="16" charset="0"/>
                  <a:ea typeface="黑体" panose="02010609060101010101" pitchFamily="49" charset="-122"/>
                  <a:cs typeface="Times New Roman" panose="02020603050405020304" pitchFamily="16" charset="0"/>
                </a:rPr>
                <a:t>AI</a:t>
              </a:r>
              <a:endParaRPr lang="en-US" altLang="zh-CN" sz="3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圆角矩形 10"/>
            <p:cNvSpPr/>
            <p:nvPr/>
          </p:nvSpPr>
          <p:spPr bwMode="auto">
            <a:xfrm>
              <a:off x="25168" y="2112426"/>
              <a:ext cx="2466405" cy="88931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2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观察脑、认识脑、仿真脑、</a:t>
              </a:r>
              <a:endParaRPr lang="en-US" altLang="zh-CN" sz="2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endParaRPr>
            </a:p>
            <a:p>
              <a:pPr marL="0" marR="0" lvl="0" indent="0" algn="ctr" defTabSz="914400" eaLnBrk="1" fontAlgn="base" latinLnBrk="0" hangingPunct="1">
                <a:lnSpc>
                  <a:spcPct val="100000"/>
                </a:lnSpc>
                <a:spcBef>
                  <a:spcPct val="0"/>
                </a:spcBef>
                <a:spcAft>
                  <a:spcPct val="0"/>
                </a:spcAft>
                <a:buClrTx/>
                <a:buSzTx/>
                <a:buFontTx/>
                <a:buNone/>
                <a:defRPr/>
              </a:pPr>
              <a:r>
                <a:rPr lang="zh-CN" altLang="en-US" sz="2000" b="1" kern="0" dirty="0">
                  <a:solidFill>
                    <a:srgbClr val="C00000"/>
                  </a:solidFill>
                  <a:latin typeface="Times New Roman" panose="02020603050405020304" pitchFamily="16" charset="0"/>
                  <a:ea typeface="微软雅黑" panose="020B0503020204020204" pitchFamily="34" charset="-122"/>
                  <a:cs typeface="Times New Roman" panose="02020603050405020304" pitchFamily="16" charset="0"/>
                </a:rPr>
                <a:t>控制脑、人文化脑</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6" charset="0"/>
                <a:ea typeface="微软雅黑" panose="020B0503020204020204" pitchFamily="34" charset="-122"/>
                <a:cs typeface="Times New Roman" panose="02020603050405020304" pitchFamily="16" charset="0"/>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srgbClr val="C00000"/>
                </a:solidFill>
                <a:latin typeface="黑体" panose="02010609060101010101" pitchFamily="49" charset="-122"/>
                <a:ea typeface="黑体" panose="02010609060101010101" pitchFamily="49" charset="-122"/>
              </a:rPr>
              <a:t>可解释、更通用和适应性强的人工智能</a:t>
            </a:r>
            <a:endParaRPr lang="zh-CN" altLang="en-US" dirty="0"/>
          </a:p>
        </p:txBody>
      </p:sp>
      <p:sp>
        <p:nvSpPr>
          <p:cNvPr id="5" name="文本框 4"/>
          <p:cNvSpPr txBox="1"/>
          <p:nvPr/>
        </p:nvSpPr>
        <p:spPr>
          <a:xfrm>
            <a:off x="342327" y="814794"/>
            <a:ext cx="7217422" cy="584775"/>
          </a:xfrm>
          <a:prstGeom prst="rect">
            <a:avLst/>
          </a:prstGeom>
          <a:noFill/>
        </p:spPr>
        <p:txBody>
          <a:bodyPr wrap="square">
            <a:spAutoFit/>
          </a:bodyPr>
          <a:lstStyle/>
          <a:p>
            <a:pPr marL="457200" indent="-457200" algn="ctr">
              <a:buFont typeface="Wingdings" panose="05000000000000000000" pitchFamily="2" charset="2"/>
              <a:buChar char="Ø"/>
            </a:pPr>
            <a:r>
              <a:rPr lang="zh-CN" altLang="en-US" sz="3200" dirty="0">
                <a:solidFill>
                  <a:srgbClr val="0000CC"/>
                </a:solidFill>
                <a:latin typeface="黑体" panose="02010609060101010101" pitchFamily="49" charset="-122"/>
                <a:ea typeface="黑体" panose="02010609060101010101" pitchFamily="49" charset="-122"/>
              </a:rPr>
              <a:t>数据利用、知识引导与能力学习</a:t>
            </a:r>
            <a:endParaRPr lang="zh-CN" altLang="en-US" sz="3200" dirty="0">
              <a:solidFill>
                <a:srgbClr val="0000CC"/>
              </a:solidFill>
              <a:latin typeface="黑体" panose="02010609060101010101" pitchFamily="49" charset="-122"/>
              <a:ea typeface="黑体" panose="02010609060101010101" pitchFamily="49" charset="-122"/>
            </a:endParaRPr>
          </a:p>
        </p:txBody>
      </p:sp>
      <p:graphicFrame>
        <p:nvGraphicFramePr>
          <p:cNvPr id="10" name="表格 9"/>
          <p:cNvGraphicFramePr>
            <a:graphicFrameLocks noGrp="1"/>
          </p:cNvGraphicFramePr>
          <p:nvPr/>
        </p:nvGraphicFramePr>
        <p:xfrm>
          <a:off x="4916651" y="1605571"/>
          <a:ext cx="7171550" cy="2934532"/>
        </p:xfrm>
        <a:graphic>
          <a:graphicData uri="http://schemas.openxmlformats.org/drawingml/2006/table">
            <a:tbl>
              <a:tblPr firstRow="1" bandRow="1">
                <a:tableStyleId>{5C22544A-7EE6-4342-B048-85BDC9FD1C3A}</a:tableStyleId>
              </a:tblPr>
              <a:tblGrid>
                <a:gridCol w="7171550"/>
              </a:tblGrid>
              <a:tr h="637942">
                <a:tc>
                  <a:txBody>
                    <a:bodyPr/>
                    <a:lstStyle/>
                    <a:p>
                      <a:r>
                        <a:rPr lang="zh-CN" altLang="en-US" sz="2800" b="0" dirty="0">
                          <a:solidFill>
                            <a:schemeClr val="tx1"/>
                          </a:solidFill>
                          <a:latin typeface="黑体" panose="02010609060101010101" pitchFamily="49" charset="-122"/>
                          <a:ea typeface="黑体" panose="02010609060101010101" pitchFamily="49" charset="-122"/>
                        </a:rPr>
                        <a:t>从</a:t>
                      </a:r>
                      <a:r>
                        <a:rPr lang="zh-CN" altLang="en-US" sz="2800" b="0" dirty="0">
                          <a:solidFill>
                            <a:srgbClr val="C00000"/>
                          </a:solidFill>
                          <a:latin typeface="黑体" panose="02010609060101010101" pitchFamily="49" charset="-122"/>
                          <a:ea typeface="黑体" panose="02010609060101010101" pitchFamily="49" charset="-122"/>
                        </a:rPr>
                        <a:t>浅层</a:t>
                      </a:r>
                      <a:r>
                        <a:rPr lang="zh-CN" altLang="en-US" sz="2800" b="0" dirty="0">
                          <a:solidFill>
                            <a:schemeClr val="tx1"/>
                          </a:solidFill>
                          <a:latin typeface="黑体" panose="02010609060101010101" pitchFamily="49" charset="-122"/>
                          <a:ea typeface="黑体" panose="02010609060101010101" pitchFamily="49" charset="-122"/>
                        </a:rPr>
                        <a:t>计算到</a:t>
                      </a:r>
                      <a:r>
                        <a:rPr lang="zh-CN" altLang="en-US" sz="2800" b="0" kern="1200" dirty="0">
                          <a:solidFill>
                            <a:srgbClr val="C00000"/>
                          </a:solidFill>
                          <a:latin typeface="黑体" panose="02010609060101010101" pitchFamily="49" charset="-122"/>
                          <a:ea typeface="黑体" panose="02010609060101010101" pitchFamily="49" charset="-122"/>
                          <a:cs typeface="+mn-cs"/>
                        </a:rPr>
                        <a:t>深度神经推理</a:t>
                      </a:r>
                      <a:endParaRPr lang="zh-CN" altLang="en-US" sz="2800" b="0" dirty="0">
                        <a:solidFill>
                          <a:schemeClr val="tx1"/>
                        </a:solidFill>
                        <a:latin typeface="黑体" panose="02010609060101010101" pitchFamily="49" charset="-122"/>
                        <a:ea typeface="黑体" panose="02010609060101010101" pitchFamily="49" charset="-122"/>
                      </a:endParaRPr>
                    </a:p>
                  </a:txBody>
                  <a:tcPr marT="34290" marB="34290">
                    <a:lnB w="12700" cap="flat" cmpd="sng" algn="ctr">
                      <a:solidFill>
                        <a:schemeClr val="tx1"/>
                      </a:solidFill>
                      <a:prstDash val="solid"/>
                      <a:round/>
                      <a:headEnd type="none" w="med" len="med"/>
                      <a:tailEnd type="none" w="med" len="med"/>
                    </a:lnB>
                    <a:solidFill>
                      <a:schemeClr val="bg1"/>
                    </a:solidFill>
                  </a:tcPr>
                </a:tc>
              </a:tr>
              <a:tr h="1148295">
                <a:tc>
                  <a:txBody>
                    <a:bodyPr/>
                    <a:lstStyle/>
                    <a:p>
                      <a:r>
                        <a:rPr lang="zh-CN" altLang="en-US" sz="2800" b="0" kern="1200" dirty="0">
                          <a:solidFill>
                            <a:schemeClr val="tx1"/>
                          </a:solidFill>
                          <a:latin typeface="黑体" panose="02010609060101010101" pitchFamily="49" charset="-122"/>
                          <a:ea typeface="黑体" panose="02010609060101010101" pitchFamily="49" charset="-122"/>
                          <a:cs typeface="+mn-cs"/>
                        </a:rPr>
                        <a:t>从</a:t>
                      </a:r>
                      <a:r>
                        <a:rPr lang="zh-CN" altLang="en-US" sz="2800" b="0" kern="1200" dirty="0">
                          <a:solidFill>
                            <a:srgbClr val="C00000"/>
                          </a:solidFill>
                          <a:latin typeface="黑体" panose="02010609060101010101" pitchFamily="49" charset="-122"/>
                          <a:ea typeface="黑体" panose="02010609060101010101" pitchFamily="49" charset="-122"/>
                          <a:cs typeface="+mn-cs"/>
                        </a:rPr>
                        <a:t>单纯依赖</a:t>
                      </a:r>
                      <a:r>
                        <a:rPr lang="zh-CN" altLang="en-US" sz="2800" b="0" kern="1200" dirty="0">
                          <a:solidFill>
                            <a:schemeClr val="tx1"/>
                          </a:solidFill>
                          <a:latin typeface="黑体" panose="02010609060101010101" pitchFamily="49" charset="-122"/>
                          <a:ea typeface="黑体" panose="02010609060101010101" pitchFamily="49" charset="-122"/>
                          <a:cs typeface="+mn-cs"/>
                        </a:rPr>
                        <a:t>于数据驱动的模型到数据驱动与知识引导</a:t>
                      </a:r>
                      <a:r>
                        <a:rPr lang="zh-CN" altLang="en-US" sz="2800" b="0" kern="1200" dirty="0">
                          <a:solidFill>
                            <a:srgbClr val="C00000"/>
                          </a:solidFill>
                          <a:latin typeface="黑体" panose="02010609060101010101" pitchFamily="49" charset="-122"/>
                          <a:ea typeface="黑体" panose="02010609060101010101" pitchFamily="49" charset="-122"/>
                          <a:cs typeface="+mn-cs"/>
                        </a:rPr>
                        <a:t>相互结合</a:t>
                      </a:r>
                      <a:endParaRPr lang="zh-CN" altLang="en-US" sz="2800" b="0" kern="1200" dirty="0">
                        <a:solidFill>
                          <a:schemeClr val="tx1"/>
                        </a:solidFill>
                        <a:latin typeface="黑体" panose="02010609060101010101" pitchFamily="49" charset="-122"/>
                        <a:ea typeface="黑体" panose="02010609060101010101" pitchFamily="49" charset="-122"/>
                        <a:cs typeface="+mn-cs"/>
                      </a:endParaRPr>
                    </a:p>
                  </a:txBody>
                  <a:tcPr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148295">
                <a:tc>
                  <a:txBody>
                    <a:bodyPr/>
                    <a:lstStyle/>
                    <a:p>
                      <a:pPr marL="0" algn="l" defTabSz="914400" rtl="0" eaLnBrk="1" latinLnBrk="0" hangingPunct="1"/>
                      <a:r>
                        <a:rPr lang="zh-CN" altLang="en-US" sz="2800" b="0" kern="1200" dirty="0">
                          <a:solidFill>
                            <a:schemeClr val="tx1"/>
                          </a:solidFill>
                          <a:latin typeface="黑体" panose="02010609060101010101" pitchFamily="49" charset="-122"/>
                          <a:ea typeface="黑体" panose="02010609060101010101" pitchFamily="49" charset="-122"/>
                          <a:cs typeface="+mn-cs"/>
                        </a:rPr>
                        <a:t>从</a:t>
                      </a:r>
                      <a:r>
                        <a:rPr lang="zh-CN" altLang="en-US" sz="2800" b="0" kern="1200" dirty="0">
                          <a:solidFill>
                            <a:srgbClr val="C00000"/>
                          </a:solidFill>
                          <a:latin typeface="黑体" panose="02010609060101010101" pitchFamily="49" charset="-122"/>
                          <a:ea typeface="黑体" panose="02010609060101010101" pitchFamily="49" charset="-122"/>
                          <a:cs typeface="+mn-cs"/>
                        </a:rPr>
                        <a:t>领域任务</a:t>
                      </a:r>
                      <a:r>
                        <a:rPr lang="zh-CN" altLang="en-US" sz="2800" b="0" kern="1200" dirty="0">
                          <a:solidFill>
                            <a:schemeClr val="tx1"/>
                          </a:solidFill>
                          <a:latin typeface="黑体" panose="02010609060101010101" pitchFamily="49" charset="-122"/>
                          <a:ea typeface="黑体" panose="02010609060101010101" pitchFamily="49" charset="-122"/>
                          <a:cs typeface="+mn-cs"/>
                        </a:rPr>
                        <a:t>驱动智能到更为</a:t>
                      </a:r>
                      <a:r>
                        <a:rPr lang="zh-CN" altLang="en-US" sz="2800" b="0" kern="1200" dirty="0">
                          <a:solidFill>
                            <a:srgbClr val="C00000"/>
                          </a:solidFill>
                          <a:latin typeface="黑体" panose="02010609060101010101" pitchFamily="49" charset="-122"/>
                          <a:ea typeface="黑体" panose="02010609060101010101" pitchFamily="49" charset="-122"/>
                          <a:cs typeface="+mn-cs"/>
                        </a:rPr>
                        <a:t>通用条件</a:t>
                      </a:r>
                      <a:r>
                        <a:rPr lang="zh-CN" altLang="en-US" sz="2800" b="0" kern="1200" dirty="0">
                          <a:solidFill>
                            <a:schemeClr val="tx1"/>
                          </a:solidFill>
                          <a:latin typeface="黑体" panose="02010609060101010101" pitchFamily="49" charset="-122"/>
                          <a:ea typeface="黑体" panose="02010609060101010101" pitchFamily="49" charset="-122"/>
                          <a:cs typeface="+mn-cs"/>
                        </a:rPr>
                        <a:t>下的强人工智能（从经验中学习）</a:t>
                      </a:r>
                      <a:endParaRPr lang="zh-CN" altLang="en-US" sz="2800" b="0" kern="1200" dirty="0">
                        <a:solidFill>
                          <a:schemeClr val="tx1"/>
                        </a:solidFill>
                        <a:latin typeface="黑体" panose="02010609060101010101" pitchFamily="49" charset="-122"/>
                        <a:ea typeface="黑体" panose="02010609060101010101" pitchFamily="49" charset="-122"/>
                        <a:cs typeface="+mn-cs"/>
                      </a:endParaRPr>
                    </a:p>
                  </a:txBody>
                  <a:tcPr marT="34290" marB="34290">
                    <a:lnT w="12700" cap="flat" cmpd="sng" algn="ctr">
                      <a:solidFill>
                        <a:schemeClr val="tx1"/>
                      </a:solidFill>
                      <a:prstDash val="solid"/>
                      <a:round/>
                      <a:headEnd type="none" w="med" len="med"/>
                      <a:tailEnd type="none" w="med" len="med"/>
                    </a:lnT>
                    <a:solidFill>
                      <a:schemeClr val="bg1"/>
                    </a:solidFill>
                  </a:tcPr>
                </a:tc>
              </a:tr>
            </a:tbl>
          </a:graphicData>
        </a:graphic>
      </p:graphicFrame>
      <p:grpSp>
        <p:nvGrpSpPr>
          <p:cNvPr id="15" name="组合 14"/>
          <p:cNvGrpSpPr/>
          <p:nvPr/>
        </p:nvGrpSpPr>
        <p:grpSpPr>
          <a:xfrm>
            <a:off x="103799" y="1621231"/>
            <a:ext cx="11797552" cy="4688903"/>
            <a:chOff x="103799" y="1621232"/>
            <a:chExt cx="8805397" cy="2924985"/>
          </a:xfrm>
        </p:grpSpPr>
        <p:sp>
          <p:nvSpPr>
            <p:cNvPr id="6" name="右箭头 3"/>
            <p:cNvSpPr/>
            <p:nvPr/>
          </p:nvSpPr>
          <p:spPr bwMode="auto">
            <a:xfrm>
              <a:off x="1437908" y="2420293"/>
              <a:ext cx="441788" cy="190898"/>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30000"/>
                </a:spcBef>
                <a:spcAft>
                  <a:spcPct val="0"/>
                </a:spcAft>
                <a:buClrTx/>
                <a:buSzTx/>
                <a:buFontTx/>
                <a:buNone/>
              </a:pPr>
              <a:endPar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7" name="圆角矩形 6"/>
            <p:cNvSpPr>
              <a:spLocks noChangeArrowheads="1"/>
            </p:cNvSpPr>
            <p:nvPr/>
          </p:nvSpPr>
          <p:spPr bwMode="auto">
            <a:xfrm>
              <a:off x="1744879" y="1621232"/>
              <a:ext cx="1535987" cy="581416"/>
            </a:xfrm>
            <a:prstGeom prst="roundRect">
              <a:avLst>
                <a:gd name="adj"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rgbClr val="F69240"/>
              </a:solidFill>
              <a:round/>
            </a:ln>
            <a:effectLst>
              <a:outerShdw blurRad="50800" dist="38100" dir="5400000" algn="t" rotWithShape="0">
                <a:prstClr val="black">
                  <a:alpha val="40000"/>
                </a:prstClr>
              </a:outerShdw>
            </a:effectLst>
          </p:spPr>
          <p:txBody>
            <a:bodyPr vert="horz" wrap="square" lIns="91440" tIns="45720" rIns="91440" bIns="45720" numCol="1" anchor="ctr" anchorCtr="0" compatLnSpc="1"/>
            <a:lstStyle/>
            <a:p>
              <a:pPr algn="ctr">
                <a:buClrTx/>
              </a:pPr>
              <a:r>
                <a:rPr lang="zh-CN" altLang="en-US" sz="2000" b="1" dirty="0">
                  <a:solidFill>
                    <a:srgbClr val="FF0000"/>
                  </a:solidFill>
                  <a:latin typeface="黑体" panose="02010609060101010101" pitchFamily="49" charset="-122"/>
                  <a:ea typeface="黑体" panose="02010609060101010101" pitchFamily="49" charset="-122"/>
                  <a:cs typeface="Times New Roman" panose="02020603050405020304" pitchFamily="16" charset="0"/>
                </a:rPr>
                <a:t>数据驱动的机器学习方法</a:t>
              </a:r>
              <a:endParaRPr lang="zh-CN" sz="2000" b="1" dirty="0">
                <a:latin typeface="+mn-ea"/>
                <a:ea typeface="+mn-ea"/>
                <a:cs typeface="Times New Roman" panose="02020603050405020304" pitchFamily="16" charset="0"/>
              </a:endParaRPr>
            </a:p>
          </p:txBody>
        </p:sp>
        <p:sp>
          <p:nvSpPr>
            <p:cNvPr id="8" name="圆角矩形 5"/>
            <p:cNvSpPr>
              <a:spLocks noChangeArrowheads="1"/>
            </p:cNvSpPr>
            <p:nvPr/>
          </p:nvSpPr>
          <p:spPr bwMode="auto">
            <a:xfrm>
              <a:off x="1658803" y="2788776"/>
              <a:ext cx="1760762" cy="600527"/>
            </a:xfrm>
            <a:prstGeom prst="roundRect">
              <a:avLst>
                <a:gd name="adj"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rgbClr val="F69240"/>
              </a:solidFill>
              <a:round/>
            </a:ln>
            <a:effectLst>
              <a:outerShdw blurRad="50800" dist="38100" dir="5400000" algn="t" rotWithShape="0">
                <a:prstClr val="black">
                  <a:alpha val="40000"/>
                </a:prstClr>
              </a:outerShdw>
            </a:effectLst>
          </p:spPr>
          <p:txBody>
            <a:bodyPr vert="horz" wrap="square" lIns="91440" tIns="45720" rIns="91440" bIns="45720" numCol="1" anchor="ctr" anchorCtr="0" compatLnSpc="1"/>
            <a:lstStyle/>
            <a:p>
              <a:pPr algn="ctr">
                <a:buClrTx/>
              </a:pPr>
              <a:r>
                <a:rPr lang="zh-CN" altLang="en-US" sz="2000" b="1" dirty="0">
                  <a:solidFill>
                    <a:srgbClr val="FF0000"/>
                  </a:solidFill>
                  <a:latin typeface="黑体" panose="02010609060101010101" pitchFamily="49" charset="-122"/>
                  <a:ea typeface="黑体" panose="02010609060101010101" pitchFamily="49" charset="-122"/>
                  <a:cs typeface="Times New Roman" panose="02020603050405020304" pitchFamily="16" charset="0"/>
                </a:rPr>
                <a:t>先验与知识引导</a:t>
              </a:r>
              <a:endParaRPr lang="zh-CN" sz="2000" b="1" dirty="0">
                <a:solidFill>
                  <a:srgbClr val="FF000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9" name="上下箭头 6"/>
            <p:cNvSpPr/>
            <p:nvPr/>
          </p:nvSpPr>
          <p:spPr bwMode="auto">
            <a:xfrm>
              <a:off x="2280670" y="2216112"/>
              <a:ext cx="378324" cy="551452"/>
            </a:xfrm>
            <a:prstGeom prst="upDown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30000"/>
                </a:spcBef>
                <a:spcAft>
                  <a:spcPct val="0"/>
                </a:spcAft>
                <a:buClrTx/>
                <a:buSzTx/>
                <a:buFontTx/>
                <a:buNone/>
              </a:pPr>
              <a:endPar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1" name="右箭头 8"/>
            <p:cNvSpPr/>
            <p:nvPr/>
          </p:nvSpPr>
          <p:spPr bwMode="auto">
            <a:xfrm>
              <a:off x="2977777" y="2396389"/>
              <a:ext cx="441788" cy="190898"/>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30000"/>
                </a:spcBef>
                <a:spcAft>
                  <a:spcPct val="0"/>
                </a:spcAft>
                <a:buClrTx/>
                <a:buSzTx/>
                <a:buFontTx/>
                <a:buNone/>
              </a:pPr>
              <a:endPar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pic>
          <p:nvPicPr>
            <p:cNvPr id="12" name="Picture 2"/>
            <p:cNvPicPr>
              <a:picLocks noChangeAspect="1" noChangeArrowheads="1"/>
            </p:cNvPicPr>
            <p:nvPr/>
          </p:nvPicPr>
          <p:blipFill>
            <a:blip r:embed="rId1" cstate="email"/>
            <a:srcRect/>
            <a:stretch>
              <a:fillRect/>
            </a:stretch>
          </p:blipFill>
          <p:spPr bwMode="auto">
            <a:xfrm>
              <a:off x="133095" y="1850578"/>
              <a:ext cx="1081291" cy="641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descr="CI 2"/>
            <p:cNvPicPr>
              <a:picLocks noChangeAspect="1" noChangeArrowheads="1"/>
            </p:cNvPicPr>
            <p:nvPr/>
          </p:nvPicPr>
          <p:blipFill>
            <a:blip r:embed="rId2" cstate="email"/>
            <a:srcRect/>
            <a:stretch>
              <a:fillRect/>
            </a:stretch>
          </p:blipFill>
          <p:spPr bwMode="auto">
            <a:xfrm>
              <a:off x="103799" y="2768440"/>
              <a:ext cx="1139874" cy="620863"/>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15603" y="3970234"/>
              <a:ext cx="8793593" cy="575983"/>
            </a:xfrm>
            <a:prstGeom prst="rect">
              <a:avLst/>
            </a:prstGeom>
          </p:spPr>
          <p:txBody>
            <a:bodyPr wrap="square">
              <a:spAutoFit/>
            </a:bodyPr>
            <a:lstStyle/>
            <a:p>
              <a:pPr lvl="0" algn="ctr"/>
              <a:r>
                <a:rPr lang="en-US" altLang="zh-CN" dirty="0" err="1">
                  <a:latin typeface="Times New Roman" panose="02020603050405020304" pitchFamily="16" charset="0"/>
                  <a:cs typeface="Times New Roman" panose="02020603050405020304" pitchFamily="16" charset="0"/>
                </a:rPr>
                <a:t>Yueting</a:t>
              </a:r>
              <a:r>
                <a:rPr lang="en-US" altLang="zh-CN" dirty="0">
                  <a:latin typeface="Times New Roman" panose="02020603050405020304" pitchFamily="16" charset="0"/>
                  <a:cs typeface="Times New Roman" panose="02020603050405020304" pitchFamily="16" charset="0"/>
                </a:rPr>
                <a:t> Zhuang, </a:t>
              </a:r>
              <a:r>
                <a:rPr lang="en-US" altLang="zh-CN" dirty="0" err="1">
                  <a:latin typeface="Times New Roman" panose="02020603050405020304" pitchFamily="16" charset="0"/>
                  <a:cs typeface="Times New Roman" panose="02020603050405020304" pitchFamily="16" charset="0"/>
                </a:rPr>
                <a:t>Fei</a:t>
              </a:r>
              <a:r>
                <a:rPr lang="en-US" altLang="zh-CN" dirty="0">
                  <a:latin typeface="Times New Roman" panose="02020603050405020304" pitchFamily="16" charset="0"/>
                  <a:cs typeface="Times New Roman" panose="02020603050405020304" pitchFamily="16" charset="0"/>
                </a:rPr>
                <a:t> Wu, Chun Chen, </a:t>
              </a:r>
              <a:r>
                <a:rPr lang="en-US" altLang="zh-CN" dirty="0" err="1">
                  <a:latin typeface="Times New Roman" panose="02020603050405020304" pitchFamily="16" charset="0"/>
                  <a:cs typeface="Times New Roman" panose="02020603050405020304" pitchFamily="16" charset="0"/>
                </a:rPr>
                <a:t>Yunhe</a:t>
              </a:r>
              <a:r>
                <a:rPr lang="en-US" altLang="zh-CN" dirty="0">
                  <a:latin typeface="Times New Roman" panose="02020603050405020304" pitchFamily="16" charset="0"/>
                  <a:cs typeface="Times New Roman" panose="02020603050405020304" pitchFamily="16" charset="0"/>
                </a:rPr>
                <a:t> Pan, Challenges and Opportunities</a:t>
              </a:r>
              <a:r>
                <a:rPr lang="en-US" altLang="zh-CN" dirty="0">
                  <a:solidFill>
                    <a:srgbClr val="0000CC"/>
                  </a:solidFill>
                  <a:latin typeface="Times New Roman" panose="02020603050405020304" pitchFamily="16" charset="0"/>
                  <a:cs typeface="Times New Roman" panose="02020603050405020304" pitchFamily="16" charset="0"/>
                </a:rPr>
                <a:t>: From Big Data to Knowledge in AI 2.0</a:t>
              </a:r>
              <a:r>
                <a:rPr lang="en-US" altLang="zh-CN" dirty="0">
                  <a:latin typeface="Times New Roman" panose="02020603050405020304" pitchFamily="16" charset="0"/>
                  <a:cs typeface="Times New Roman" panose="02020603050405020304" pitchFamily="16" charset="0"/>
                </a:rPr>
                <a:t>, </a:t>
              </a:r>
              <a:r>
                <a:rPr lang="en-US" altLang="zh-CN" i="1" dirty="0">
                  <a:latin typeface="Times New Roman" panose="02020603050405020304" pitchFamily="16" charset="0"/>
                  <a:cs typeface="Times New Roman" panose="02020603050405020304" pitchFamily="16" charset="0"/>
                </a:rPr>
                <a:t>Frontiers of Information Technology &amp; Electronic Engineering</a:t>
              </a:r>
              <a:r>
                <a:rPr lang="en-US" altLang="zh-CN" dirty="0">
                  <a:latin typeface="Times New Roman" panose="02020603050405020304" pitchFamily="16" charset="0"/>
                  <a:cs typeface="Times New Roman" panose="02020603050405020304" pitchFamily="16" charset="0"/>
                </a:rPr>
                <a:t>, 2017,18(1):3-14</a:t>
              </a:r>
              <a:endParaRPr lang="zh-CN" altLang="zh-CN" dirty="0">
                <a:latin typeface="Times New Roman" panose="02020603050405020304" pitchFamily="16" charset="0"/>
                <a:cs typeface="Times New Roman" panose="02020603050405020304" pitchFamily="16" charset="0"/>
              </a:endParaRPr>
            </a:p>
            <a:p>
              <a:pPr algn="ctr"/>
              <a:r>
                <a:rPr lang="en-US" altLang="zh-CN" dirty="0">
                  <a:latin typeface="Times New Roman" panose="02020603050405020304" pitchFamily="16" charset="0"/>
                  <a:cs typeface="Times New Roman" panose="02020603050405020304" pitchFamily="16" charset="0"/>
                </a:rPr>
                <a:t>  </a:t>
              </a:r>
              <a:endParaRPr lang="zh-CN" altLang="en-US" dirty="0">
                <a:latin typeface="Times New Roman" panose="02020603050405020304" pitchFamily="16" charset="0"/>
                <a:cs typeface="Times New Roman" panose="02020603050405020304" pitchFamily="16" charset="0"/>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人工智能未来</a:t>
            </a:r>
            <a:endParaRPr lang="zh-CN" altLang="en-US" dirty="0"/>
          </a:p>
        </p:txBody>
      </p:sp>
      <p:grpSp>
        <p:nvGrpSpPr>
          <p:cNvPr id="74" name="组合 73"/>
          <p:cNvGrpSpPr/>
          <p:nvPr/>
        </p:nvGrpSpPr>
        <p:grpSpPr>
          <a:xfrm>
            <a:off x="228858" y="838682"/>
            <a:ext cx="11339365" cy="5667694"/>
            <a:chOff x="228858" y="838682"/>
            <a:chExt cx="8642747" cy="4069450"/>
          </a:xfrm>
        </p:grpSpPr>
        <p:sp>
          <p:nvSpPr>
            <p:cNvPr id="4" name="矩形 3"/>
            <p:cNvSpPr/>
            <p:nvPr/>
          </p:nvSpPr>
          <p:spPr>
            <a:xfrm>
              <a:off x="818588" y="4642949"/>
              <a:ext cx="7463286" cy="265183"/>
            </a:xfrm>
            <a:prstGeom prst="rect">
              <a:avLst/>
            </a:prstGeom>
          </p:spPr>
          <p:txBody>
            <a:bodyPr wrap="square">
              <a:spAutoFit/>
            </a:bodyPr>
            <a:lstStyle/>
            <a:p>
              <a:pPr algn="ctr"/>
              <a:r>
                <a:rPr lang="zh-CN" altLang="en-US" dirty="0">
                  <a:ea typeface="微软雅黑" panose="020B0503020204020204" pitchFamily="34" charset="-122"/>
                </a:rPr>
                <a:t>摘自中国人工智能学会《人工智能未来趋势、安全、教育与人类关系》蓝皮书 （2020年11月）</a:t>
              </a:r>
              <a:endParaRPr lang="zh-CN" altLang="en-US" dirty="0">
                <a:ea typeface="微软雅黑" panose="020B0503020204020204" pitchFamily="34" charset="-122"/>
              </a:endParaRPr>
            </a:p>
          </p:txBody>
        </p:sp>
        <p:grpSp>
          <p:nvGrpSpPr>
            <p:cNvPr id="5" name="组合 4"/>
            <p:cNvGrpSpPr/>
            <p:nvPr/>
          </p:nvGrpSpPr>
          <p:grpSpPr>
            <a:xfrm>
              <a:off x="228858" y="838682"/>
              <a:ext cx="8642747" cy="1890210"/>
              <a:chOff x="407368" y="1916832"/>
              <a:chExt cx="11485936" cy="2520280"/>
            </a:xfrm>
          </p:grpSpPr>
          <p:sp>
            <p:nvSpPr>
              <p:cNvPr id="6" name="圆角矩形 31"/>
              <p:cNvSpPr/>
              <p:nvPr/>
            </p:nvSpPr>
            <p:spPr>
              <a:xfrm>
                <a:off x="407368" y="1916832"/>
                <a:ext cx="11485936" cy="2520280"/>
              </a:xfrm>
              <a:prstGeom prst="roundRect">
                <a:avLst>
                  <a:gd name="adj" fmla="val 6835"/>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sz="1500"/>
              </a:p>
            </p:txBody>
          </p:sp>
          <p:grpSp>
            <p:nvGrpSpPr>
              <p:cNvPr id="7" name="组合 6"/>
              <p:cNvGrpSpPr/>
              <p:nvPr/>
            </p:nvGrpSpPr>
            <p:grpSpPr>
              <a:xfrm>
                <a:off x="614117" y="2076257"/>
                <a:ext cx="11072438" cy="2212787"/>
                <a:chOff x="614117" y="2074645"/>
                <a:chExt cx="11072438" cy="2212787"/>
              </a:xfrm>
            </p:grpSpPr>
            <p:sp>
              <p:nvSpPr>
                <p:cNvPr id="8" name="左箭头 47"/>
                <p:cNvSpPr/>
                <p:nvPr/>
              </p:nvSpPr>
              <p:spPr>
                <a:xfrm rot="10800000">
                  <a:off x="4684706" y="3010367"/>
                  <a:ext cx="348505" cy="329989"/>
                </a:xfrm>
                <a:prstGeom prst="leftArrow">
                  <a:avLst>
                    <a:gd name="adj1" fmla="val 45088"/>
                    <a:gd name="adj2" fmla="val 50000"/>
                  </a:avLst>
                </a:prstGeom>
                <a:gradFill>
                  <a:gsLst>
                    <a:gs pos="4000">
                      <a:schemeClr val="bg1"/>
                    </a:gs>
                    <a:gs pos="100000">
                      <a:schemeClr val="accent2"/>
                    </a:gs>
                  </a:gsLst>
                  <a:lin ang="10800000" scaled="0"/>
                </a:gradFill>
                <a:ln w="19050">
                  <a:no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9" name="左箭头 47"/>
                <p:cNvSpPr/>
                <p:nvPr/>
              </p:nvSpPr>
              <p:spPr>
                <a:xfrm rot="10800000">
                  <a:off x="8214251" y="3010365"/>
                  <a:ext cx="348505" cy="329989"/>
                </a:xfrm>
                <a:prstGeom prst="leftArrow">
                  <a:avLst>
                    <a:gd name="adj1" fmla="val 45088"/>
                    <a:gd name="adj2" fmla="val 50000"/>
                  </a:avLst>
                </a:prstGeom>
                <a:gradFill>
                  <a:gsLst>
                    <a:gs pos="4000">
                      <a:schemeClr val="bg1"/>
                    </a:gs>
                    <a:gs pos="100000">
                      <a:srgbClr val="7030A0"/>
                    </a:gs>
                  </a:gsLst>
                  <a:lin ang="10800000" scaled="0"/>
                </a:gradFill>
                <a:ln w="19050">
                  <a:no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grpSp>
              <p:nvGrpSpPr>
                <p:cNvPr id="10" name="组合 9"/>
                <p:cNvGrpSpPr/>
                <p:nvPr/>
              </p:nvGrpSpPr>
              <p:grpSpPr>
                <a:xfrm>
                  <a:off x="5076121" y="2074645"/>
                  <a:ext cx="3088750" cy="2212787"/>
                  <a:chOff x="5627456" y="514933"/>
                  <a:chExt cx="2390041" cy="1712230"/>
                </a:xfrm>
              </p:grpSpPr>
              <p:sp>
                <p:nvSpPr>
                  <p:cNvPr id="48" name="圆角矩形 31"/>
                  <p:cNvSpPr/>
                  <p:nvPr/>
                </p:nvSpPr>
                <p:spPr>
                  <a:xfrm>
                    <a:off x="5627456" y="514933"/>
                    <a:ext cx="2368464" cy="1703443"/>
                  </a:xfrm>
                  <a:prstGeom prst="roundRect">
                    <a:avLst>
                      <a:gd name="adj" fmla="val 6835"/>
                    </a:avLst>
                  </a:prstGeom>
                  <a:noFill/>
                  <a:ln w="1905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a:p>
                </p:txBody>
              </p:sp>
              <p:sp>
                <p:nvSpPr>
                  <p:cNvPr id="49" name="文本框 48"/>
                  <p:cNvSpPr txBox="1"/>
                  <p:nvPr/>
                </p:nvSpPr>
                <p:spPr>
                  <a:xfrm>
                    <a:off x="5641033" y="514933"/>
                    <a:ext cx="2334770" cy="368886"/>
                  </a:xfrm>
                  <a:prstGeom prst="roundRect">
                    <a:avLst/>
                  </a:prstGeom>
                  <a:noFill/>
                </p:spPr>
                <p:txBody>
                  <a:bodyPr wrap="square" rtlCol="0">
                    <a:spAutoFit/>
                  </a:bodyPr>
                  <a:lstStyle>
                    <a:defPPr>
                      <a:defRPr lang="en-US"/>
                    </a:defPPr>
                    <a:lvl1pPr algn="ctr" defTabSz="457200">
                      <a:defRPr kumimoji="1" sz="1600" b="1">
                        <a:solidFill>
                          <a:schemeClr val="accent2"/>
                        </a:solidFill>
                        <a:latin typeface="微软雅黑" panose="020B0503020204020204" pitchFamily="34" charset="-122"/>
                        <a:ea typeface="微软雅黑" panose="020B0503020204020204" pitchFamily="34" charset="-122"/>
                      </a:defRPr>
                    </a:lvl1pPr>
                    <a:lvl2pPr defTabSz="457200">
                      <a:defRPr/>
                    </a:lvl2pPr>
                    <a:lvl3pPr defTabSz="457200">
                      <a:defRPr/>
                    </a:lvl3pPr>
                    <a:lvl4pPr defTabSz="457200">
                      <a:defRPr/>
                    </a:lvl4pPr>
                    <a:lvl5pPr defTabSz="457200">
                      <a:defRPr/>
                    </a:lvl5pPr>
                    <a:lvl6pPr defTabSz="457200">
                      <a:defRPr/>
                    </a:lvl6pPr>
                    <a:lvl7pPr defTabSz="457200">
                      <a:defRPr/>
                    </a:lvl7pPr>
                    <a:lvl8pPr defTabSz="457200">
                      <a:defRPr/>
                    </a:lvl8pPr>
                    <a:lvl9pPr defTabSz="457200">
                      <a:defRPr/>
                    </a:lvl9pPr>
                  </a:lstStyle>
                  <a:p>
                    <a:r>
                      <a:rPr lang="zh-CN" altLang="en-US" sz="1500" dirty="0"/>
                      <a:t>可信安全人工智能手段</a:t>
                    </a:r>
                    <a:endParaRPr lang="zh-CN" altLang="en-US" sz="1500" dirty="0"/>
                  </a:p>
                </p:txBody>
              </p:sp>
              <p:grpSp>
                <p:nvGrpSpPr>
                  <p:cNvPr id="50" name="组合 49"/>
                  <p:cNvGrpSpPr/>
                  <p:nvPr/>
                </p:nvGrpSpPr>
                <p:grpSpPr>
                  <a:xfrm>
                    <a:off x="5659932" y="926311"/>
                    <a:ext cx="2311931" cy="624724"/>
                    <a:chOff x="5260640" y="895831"/>
                    <a:chExt cx="2311931" cy="624724"/>
                  </a:xfrm>
                </p:grpSpPr>
                <p:sp>
                  <p:nvSpPr>
                    <p:cNvPr id="58" name="文本框 57"/>
                    <p:cNvSpPr txBox="1"/>
                    <p:nvPr/>
                  </p:nvSpPr>
                  <p:spPr>
                    <a:xfrm>
                      <a:off x="5391145" y="895831"/>
                      <a:ext cx="1999186" cy="309600"/>
                    </a:xfrm>
                    <a:prstGeom prst="rect">
                      <a:avLst/>
                    </a:prstGeom>
                    <a:solidFill>
                      <a:schemeClr val="accent2"/>
                    </a:solidFill>
                    <a:ln w="12700">
                      <a:noFill/>
                      <a:prstDash val="solid"/>
                    </a:ln>
                  </p:spPr>
                  <p:txBody>
                    <a:bodyPr wrap="square" rtlCol="0">
                      <a:spAutoFit/>
                    </a:bodyPr>
                    <a:lstStyle/>
                    <a:p>
                      <a:pPr algn="ctr"/>
                      <a:r>
                        <a:rPr kumimoji="1" lang="zh-CN" altLang="en-US" sz="1350" b="1" dirty="0">
                          <a:solidFill>
                            <a:schemeClr val="bg1"/>
                          </a:solidFill>
                          <a:latin typeface="微软雅黑" panose="020B0503020204020204" pitchFamily="34" charset="-122"/>
                          <a:ea typeface="微软雅黑" panose="020B0503020204020204" pitchFamily="34" charset="-122"/>
                        </a:rPr>
                        <a:t>技术安全</a:t>
                      </a:r>
                      <a:endParaRPr kumimoji="1" lang="zh-CN" altLang="en-US" sz="1350" b="1" dirty="0">
                        <a:solidFill>
                          <a:schemeClr val="bg1"/>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5260640" y="1234770"/>
                      <a:ext cx="2311931" cy="285785"/>
                      <a:chOff x="5260640" y="1234770"/>
                      <a:chExt cx="2311931" cy="285785"/>
                    </a:xfrm>
                  </p:grpSpPr>
                  <p:sp>
                    <p:nvSpPr>
                      <p:cNvPr id="60" name="文本框 59"/>
                      <p:cNvSpPr txBox="1"/>
                      <p:nvPr/>
                    </p:nvSpPr>
                    <p:spPr>
                      <a:xfrm>
                        <a:off x="5260640" y="1234770"/>
                        <a:ext cx="869650" cy="285785"/>
                      </a:xfrm>
                      <a:prstGeom prst="rect">
                        <a:avLst/>
                      </a:prstGeom>
                      <a:noFill/>
                    </p:spPr>
                    <p:txBody>
                      <a:bodyPr wrap="square" rtlCol="0">
                        <a:spAutoFit/>
                      </a:bodyPr>
                      <a:lstStyle/>
                      <a:p>
                        <a:pPr algn="ctr"/>
                        <a:r>
                          <a:rPr kumimoji="1" lang="zh-CN" altLang="en-US" sz="1200" b="1" dirty="0">
                            <a:solidFill>
                              <a:srgbClr val="ED7D31"/>
                            </a:solidFill>
                            <a:latin typeface="微软雅黑" panose="020B0503020204020204" pitchFamily="34" charset="-122"/>
                            <a:ea typeface="微软雅黑" panose="020B0503020204020204" pitchFamily="34" charset="-122"/>
                          </a:rPr>
                          <a:t>基础算法</a:t>
                        </a:r>
                        <a:endParaRPr kumimoji="1" lang="zh-CN" altLang="en-US" sz="1200" b="1" dirty="0">
                          <a:solidFill>
                            <a:srgbClr val="ED7D3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5972655" y="1234770"/>
                        <a:ext cx="883056" cy="285785"/>
                      </a:xfrm>
                      <a:prstGeom prst="rect">
                        <a:avLst/>
                      </a:prstGeom>
                      <a:noFill/>
                    </p:spPr>
                    <p:txBody>
                      <a:bodyPr wrap="square" rtlCol="0">
                        <a:spAutoFit/>
                      </a:bodyPr>
                      <a:lstStyle/>
                      <a:p>
                        <a:pPr algn="ctr"/>
                        <a:r>
                          <a:rPr kumimoji="1" lang="zh-CN" altLang="en-US" sz="1200" b="1" dirty="0">
                            <a:solidFill>
                              <a:srgbClr val="ED7D31"/>
                            </a:solidFill>
                            <a:latin typeface="微软雅黑" panose="020B0503020204020204" pitchFamily="34" charset="-122"/>
                            <a:ea typeface="微软雅黑" panose="020B0503020204020204" pitchFamily="34" charset="-122"/>
                          </a:rPr>
                          <a:t>保护技术</a:t>
                        </a:r>
                        <a:endParaRPr kumimoji="1" lang="zh-CN" altLang="en-US" sz="1200" b="1" dirty="0">
                          <a:solidFill>
                            <a:srgbClr val="ED7D31"/>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6698075" y="1234770"/>
                        <a:ext cx="874496" cy="285785"/>
                      </a:xfrm>
                      <a:prstGeom prst="rect">
                        <a:avLst/>
                      </a:prstGeom>
                      <a:noFill/>
                    </p:spPr>
                    <p:txBody>
                      <a:bodyPr wrap="square" rtlCol="0">
                        <a:spAutoFit/>
                      </a:bodyPr>
                      <a:lstStyle>
                        <a:defPPr>
                          <a:defRPr lang="zh-CN"/>
                        </a:defPPr>
                        <a:lvl1pPr algn="ctr">
                          <a:defRPr kumimoji="1" sz="1200" b="1">
                            <a:latin typeface="微软雅黑" panose="020B0503020204020204" pitchFamily="34" charset="-122"/>
                            <a:ea typeface="微软雅黑" panose="020B0503020204020204" pitchFamily="34" charset="-122"/>
                          </a:defRPr>
                        </a:lvl1pPr>
                      </a:lstStyle>
                      <a:p>
                        <a:r>
                          <a:rPr lang="zh-CN" altLang="en-US" dirty="0">
                            <a:solidFill>
                              <a:srgbClr val="ED7D31"/>
                            </a:solidFill>
                          </a:rPr>
                          <a:t>标准规范</a:t>
                        </a:r>
                        <a:endParaRPr lang="zh-CN" altLang="en-US" dirty="0">
                          <a:solidFill>
                            <a:srgbClr val="ED7D31"/>
                          </a:solidFill>
                        </a:endParaRPr>
                      </a:p>
                    </p:txBody>
                  </p:sp>
                </p:grpSp>
              </p:grpSp>
              <p:grpSp>
                <p:nvGrpSpPr>
                  <p:cNvPr id="51" name="组合 50"/>
                  <p:cNvGrpSpPr/>
                  <p:nvPr/>
                </p:nvGrpSpPr>
                <p:grpSpPr>
                  <a:xfrm>
                    <a:off x="5717808" y="1616967"/>
                    <a:ext cx="2299689" cy="610196"/>
                    <a:chOff x="5320915" y="1487014"/>
                    <a:chExt cx="2299689" cy="610196"/>
                  </a:xfrm>
                </p:grpSpPr>
                <p:sp>
                  <p:nvSpPr>
                    <p:cNvPr id="52" name="文本框 51"/>
                    <p:cNvSpPr txBox="1"/>
                    <p:nvPr/>
                  </p:nvSpPr>
                  <p:spPr>
                    <a:xfrm>
                      <a:off x="5412802" y="1487014"/>
                      <a:ext cx="1999186" cy="309600"/>
                    </a:xfrm>
                    <a:prstGeom prst="rect">
                      <a:avLst/>
                    </a:prstGeom>
                    <a:solidFill>
                      <a:schemeClr val="accent2"/>
                    </a:solidFill>
                    <a:ln w="12700">
                      <a:noFill/>
                      <a:prstDash val="solid"/>
                    </a:ln>
                  </p:spPr>
                  <p:txBody>
                    <a:bodyPr wrap="square" rtlCol="0">
                      <a:spAutoFit/>
                    </a:bodyPr>
                    <a:lstStyle/>
                    <a:p>
                      <a:pPr algn="ctr"/>
                      <a:r>
                        <a:rPr kumimoji="1" lang="zh-CN" altLang="en-US" sz="1350" b="1" dirty="0">
                          <a:solidFill>
                            <a:schemeClr val="bg1"/>
                          </a:solidFill>
                          <a:latin typeface="微软雅黑" panose="020B0503020204020204" pitchFamily="34" charset="-122"/>
                          <a:ea typeface="微软雅黑" panose="020B0503020204020204" pitchFamily="34" charset="-122"/>
                        </a:rPr>
                        <a:t>应用安全</a:t>
                      </a:r>
                      <a:endParaRPr kumimoji="1" lang="zh-CN" altLang="en-US" sz="1350" b="1" dirty="0">
                        <a:solidFill>
                          <a:schemeClr val="bg1"/>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5320915" y="1811424"/>
                      <a:ext cx="2299689" cy="285786"/>
                      <a:chOff x="5320915" y="1811424"/>
                      <a:chExt cx="2299689" cy="285786"/>
                    </a:xfrm>
                  </p:grpSpPr>
                  <p:sp>
                    <p:nvSpPr>
                      <p:cNvPr id="54" name="文本框 53"/>
                      <p:cNvSpPr txBox="1"/>
                      <p:nvPr/>
                    </p:nvSpPr>
                    <p:spPr>
                      <a:xfrm>
                        <a:off x="5320915" y="1811424"/>
                        <a:ext cx="511010" cy="285786"/>
                      </a:xfrm>
                      <a:prstGeom prst="rect">
                        <a:avLst/>
                      </a:prstGeom>
                      <a:noFill/>
                    </p:spPr>
                    <p:txBody>
                      <a:bodyPr wrap="square" rtlCol="0">
                        <a:spAutoFit/>
                      </a:bodyPr>
                      <a:lstStyle>
                        <a:defPPr>
                          <a:defRPr lang="zh-CN"/>
                        </a:defPPr>
                        <a:lvl1pPr algn="ctr">
                          <a:defRPr kumimoji="1" sz="1200" b="1">
                            <a:latin typeface="微软雅黑" panose="020B0503020204020204" pitchFamily="34" charset="-122"/>
                            <a:ea typeface="微软雅黑" panose="020B0503020204020204" pitchFamily="34" charset="-122"/>
                          </a:defRPr>
                        </a:lvl1pPr>
                      </a:lstStyle>
                      <a:p>
                        <a:r>
                          <a:rPr lang="zh-CN" altLang="en-US" dirty="0">
                            <a:solidFill>
                              <a:srgbClr val="ED7D31"/>
                            </a:solidFill>
                          </a:rPr>
                          <a:t>国防</a:t>
                        </a:r>
                        <a:endParaRPr lang="zh-CN" altLang="en-US" dirty="0">
                          <a:solidFill>
                            <a:srgbClr val="ED7D31"/>
                          </a:solidFill>
                        </a:endParaRPr>
                      </a:p>
                    </p:txBody>
                  </p:sp>
                  <p:sp>
                    <p:nvSpPr>
                      <p:cNvPr id="55" name="文本框 54"/>
                      <p:cNvSpPr txBox="1"/>
                      <p:nvPr/>
                    </p:nvSpPr>
                    <p:spPr>
                      <a:xfrm>
                        <a:off x="5890683" y="1811424"/>
                        <a:ext cx="617959" cy="285785"/>
                      </a:xfrm>
                      <a:prstGeom prst="rect">
                        <a:avLst/>
                      </a:prstGeom>
                      <a:noFill/>
                    </p:spPr>
                    <p:txBody>
                      <a:bodyPr wrap="square" rtlCol="0">
                        <a:spAutoFit/>
                      </a:bodyPr>
                      <a:lstStyle>
                        <a:defPPr>
                          <a:defRPr lang="zh-CN"/>
                        </a:defPPr>
                        <a:lvl1pPr algn="ctr">
                          <a:defRPr kumimoji="1" sz="1200" b="1">
                            <a:latin typeface="微软雅黑" panose="020B0503020204020204" pitchFamily="34" charset="-122"/>
                            <a:ea typeface="微软雅黑" panose="020B0503020204020204" pitchFamily="34" charset="-122"/>
                          </a:defRPr>
                        </a:lvl1pPr>
                      </a:lstStyle>
                      <a:p>
                        <a:r>
                          <a:rPr lang="zh-CN" altLang="en-US" dirty="0">
                            <a:solidFill>
                              <a:srgbClr val="ED7D31"/>
                            </a:solidFill>
                          </a:rPr>
                          <a:t>文化</a:t>
                        </a:r>
                        <a:endParaRPr lang="zh-CN" altLang="en-US" dirty="0">
                          <a:solidFill>
                            <a:srgbClr val="ED7D31"/>
                          </a:solidFill>
                        </a:endParaRPr>
                      </a:p>
                    </p:txBody>
                  </p:sp>
                  <p:sp>
                    <p:nvSpPr>
                      <p:cNvPr id="56" name="文本框 55"/>
                      <p:cNvSpPr txBox="1"/>
                      <p:nvPr/>
                    </p:nvSpPr>
                    <p:spPr>
                      <a:xfrm>
                        <a:off x="6449964" y="1811424"/>
                        <a:ext cx="559280" cy="285785"/>
                      </a:xfrm>
                      <a:prstGeom prst="rect">
                        <a:avLst/>
                      </a:prstGeom>
                      <a:noFill/>
                    </p:spPr>
                    <p:txBody>
                      <a:bodyPr wrap="square" rtlCol="0">
                        <a:spAutoFit/>
                      </a:bodyPr>
                      <a:lstStyle>
                        <a:defPPr>
                          <a:defRPr lang="zh-CN"/>
                        </a:defPPr>
                        <a:lvl1pPr algn="ctr">
                          <a:defRPr kumimoji="1" sz="1200" b="1">
                            <a:latin typeface="微软雅黑" panose="020B0503020204020204" pitchFamily="34" charset="-122"/>
                            <a:ea typeface="微软雅黑" panose="020B0503020204020204" pitchFamily="34" charset="-122"/>
                          </a:defRPr>
                        </a:lvl1pPr>
                      </a:lstStyle>
                      <a:p>
                        <a:r>
                          <a:rPr lang="zh-CN" altLang="en-US" dirty="0">
                            <a:solidFill>
                              <a:srgbClr val="ED7D31"/>
                            </a:solidFill>
                          </a:rPr>
                          <a:t>网络</a:t>
                        </a:r>
                        <a:endParaRPr lang="zh-CN" altLang="en-US" dirty="0">
                          <a:solidFill>
                            <a:srgbClr val="ED7D31"/>
                          </a:solidFill>
                        </a:endParaRPr>
                      </a:p>
                    </p:txBody>
                  </p:sp>
                  <p:sp>
                    <p:nvSpPr>
                      <p:cNvPr id="57" name="文本框 56"/>
                      <p:cNvSpPr txBox="1"/>
                      <p:nvPr/>
                    </p:nvSpPr>
                    <p:spPr>
                      <a:xfrm>
                        <a:off x="7009245" y="1811424"/>
                        <a:ext cx="611359" cy="285785"/>
                      </a:xfrm>
                      <a:prstGeom prst="rect">
                        <a:avLst/>
                      </a:prstGeom>
                      <a:noFill/>
                    </p:spPr>
                    <p:txBody>
                      <a:bodyPr wrap="square" rtlCol="0">
                        <a:spAutoFit/>
                      </a:bodyPr>
                      <a:lstStyle>
                        <a:defPPr>
                          <a:defRPr lang="zh-CN"/>
                        </a:defPPr>
                        <a:lvl1pPr algn="ctr">
                          <a:defRPr kumimoji="1" sz="1200" b="1">
                            <a:latin typeface="微软雅黑" panose="020B0503020204020204" pitchFamily="34" charset="-122"/>
                            <a:ea typeface="微软雅黑" panose="020B0503020204020204" pitchFamily="34" charset="-122"/>
                          </a:defRPr>
                        </a:lvl1pPr>
                      </a:lstStyle>
                      <a:p>
                        <a:r>
                          <a:rPr lang="zh-CN" altLang="en-US" dirty="0">
                            <a:solidFill>
                              <a:srgbClr val="ED7D31"/>
                            </a:solidFill>
                          </a:rPr>
                          <a:t>金融</a:t>
                        </a:r>
                        <a:endParaRPr lang="zh-CN" altLang="en-US" dirty="0">
                          <a:solidFill>
                            <a:srgbClr val="ED7D31"/>
                          </a:solidFill>
                        </a:endParaRPr>
                      </a:p>
                    </p:txBody>
                  </p:sp>
                </p:grpSp>
              </p:grpSp>
            </p:grpSp>
            <p:grpSp>
              <p:nvGrpSpPr>
                <p:cNvPr id="11" name="组合 10"/>
                <p:cNvGrpSpPr/>
                <p:nvPr/>
              </p:nvGrpSpPr>
              <p:grpSpPr>
                <a:xfrm>
                  <a:off x="8625688" y="2074645"/>
                  <a:ext cx="3060867" cy="2207053"/>
                  <a:chOff x="8374072" y="498078"/>
                  <a:chExt cx="2368465" cy="1707793"/>
                </a:xfrm>
              </p:grpSpPr>
              <p:sp>
                <p:nvSpPr>
                  <p:cNvPr id="39" name="文本框 38"/>
                  <p:cNvSpPr txBox="1"/>
                  <p:nvPr/>
                </p:nvSpPr>
                <p:spPr>
                  <a:xfrm>
                    <a:off x="8380999" y="503278"/>
                    <a:ext cx="2361538" cy="368886"/>
                  </a:xfrm>
                  <a:prstGeom prst="roundRect">
                    <a:avLst/>
                  </a:prstGeom>
                  <a:noFill/>
                </p:spPr>
                <p:txBody>
                  <a:bodyPr wrap="square" rtlCol="0">
                    <a:spAutoFit/>
                  </a:bodyPr>
                  <a:lstStyle>
                    <a:defPPr>
                      <a:defRPr lang="en-US"/>
                    </a:defPPr>
                    <a:lvl1pPr algn="ctr" defTabSz="457200">
                      <a:defRPr kumimoji="1" sz="1600" b="1">
                        <a:solidFill>
                          <a:srgbClr val="7030A0"/>
                        </a:solidFill>
                        <a:latin typeface="微软雅黑" panose="020B0503020204020204" pitchFamily="34" charset="-122"/>
                        <a:ea typeface="微软雅黑" panose="020B0503020204020204" pitchFamily="34" charset="-122"/>
                      </a:defRPr>
                    </a:lvl1pPr>
                    <a:lvl2pPr defTabSz="457200">
                      <a:defRPr/>
                    </a:lvl2pPr>
                    <a:lvl3pPr defTabSz="457200">
                      <a:defRPr/>
                    </a:lvl3pPr>
                    <a:lvl4pPr defTabSz="457200">
                      <a:defRPr/>
                    </a:lvl4pPr>
                    <a:lvl5pPr defTabSz="457200">
                      <a:defRPr/>
                    </a:lvl5pPr>
                    <a:lvl6pPr defTabSz="457200">
                      <a:defRPr/>
                    </a:lvl6pPr>
                    <a:lvl7pPr defTabSz="457200">
                      <a:defRPr/>
                    </a:lvl7pPr>
                    <a:lvl8pPr defTabSz="457200">
                      <a:defRPr/>
                    </a:lvl8pPr>
                    <a:lvl9pPr defTabSz="457200">
                      <a:defRPr/>
                    </a:lvl9pPr>
                  </a:lstStyle>
                  <a:p>
                    <a:r>
                      <a:rPr lang="zh-CN" altLang="en-US" sz="1500" dirty="0"/>
                      <a:t>人工智能技术赋能教育</a:t>
                    </a:r>
                    <a:endParaRPr lang="zh-CN" altLang="en-US" sz="1500" dirty="0"/>
                  </a:p>
                </p:txBody>
              </p:sp>
              <p:sp>
                <p:nvSpPr>
                  <p:cNvPr id="40" name="圆角矩形 31"/>
                  <p:cNvSpPr/>
                  <p:nvPr/>
                </p:nvSpPr>
                <p:spPr>
                  <a:xfrm>
                    <a:off x="8374072" y="498078"/>
                    <a:ext cx="2368464" cy="1703443"/>
                  </a:xfrm>
                  <a:prstGeom prst="roundRect">
                    <a:avLst>
                      <a:gd name="adj" fmla="val 6835"/>
                    </a:avLst>
                  </a:prstGeom>
                  <a:noFill/>
                  <a:ln w="19050">
                    <a:solidFill>
                      <a:srgbClr val="99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a:p>
                </p:txBody>
              </p:sp>
              <p:sp>
                <p:nvSpPr>
                  <p:cNvPr id="41" name="文本框 40"/>
                  <p:cNvSpPr txBox="1"/>
                  <p:nvPr/>
                </p:nvSpPr>
                <p:spPr>
                  <a:xfrm>
                    <a:off x="8529060" y="907902"/>
                    <a:ext cx="1999186" cy="309600"/>
                  </a:xfrm>
                  <a:prstGeom prst="rect">
                    <a:avLst/>
                  </a:prstGeom>
                  <a:solidFill>
                    <a:srgbClr val="7030A0"/>
                  </a:solidFill>
                  <a:ln w="12700">
                    <a:noFill/>
                    <a:prstDash val="solid"/>
                  </a:ln>
                </p:spPr>
                <p:txBody>
                  <a:bodyPr wrap="square" rtlCol="0">
                    <a:spAutoFit/>
                  </a:bodyPr>
                  <a:lstStyle/>
                  <a:p>
                    <a:pPr algn="ctr"/>
                    <a:r>
                      <a:rPr kumimoji="1" lang="zh-CN" altLang="en-US" sz="1350" b="1" dirty="0">
                        <a:solidFill>
                          <a:schemeClr val="bg1"/>
                        </a:solidFill>
                        <a:latin typeface="微软雅黑" panose="020B0503020204020204" pitchFamily="34" charset="-122"/>
                        <a:ea typeface="微软雅黑" panose="020B0503020204020204" pitchFamily="34" charset="-122"/>
                      </a:rPr>
                      <a:t>创造知识</a:t>
                    </a:r>
                    <a:endParaRPr kumimoji="1" lang="zh-CN" altLang="en-US" sz="1350" b="1" dirty="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8465731" y="1384352"/>
                    <a:ext cx="2170080" cy="821519"/>
                    <a:chOff x="8996772" y="1375635"/>
                    <a:chExt cx="2170080" cy="821519"/>
                  </a:xfrm>
                </p:grpSpPr>
                <p:sp>
                  <p:nvSpPr>
                    <p:cNvPr id="43" name="文本框 42"/>
                    <p:cNvSpPr txBox="1"/>
                    <p:nvPr/>
                  </p:nvSpPr>
                  <p:spPr>
                    <a:xfrm>
                      <a:off x="9068095" y="1375635"/>
                      <a:ext cx="1999186" cy="309600"/>
                    </a:xfrm>
                    <a:prstGeom prst="rect">
                      <a:avLst/>
                    </a:prstGeom>
                    <a:solidFill>
                      <a:srgbClr val="7030A0"/>
                    </a:solidFill>
                    <a:ln w="12700">
                      <a:noFill/>
                      <a:prstDash val="solid"/>
                    </a:ln>
                  </p:spPr>
                  <p:txBody>
                    <a:bodyPr wrap="square" rtlCol="0">
                      <a:spAutoFit/>
                    </a:bodyPr>
                    <a:lstStyle/>
                    <a:p>
                      <a:pPr algn="ctr"/>
                      <a:r>
                        <a:rPr kumimoji="1" lang="zh-CN" altLang="en-US" sz="1350" b="1" dirty="0">
                          <a:solidFill>
                            <a:schemeClr val="bg1"/>
                          </a:solidFill>
                          <a:latin typeface="微软雅黑" panose="020B0503020204020204" pitchFamily="34" charset="-122"/>
                          <a:ea typeface="微软雅黑" panose="020B0503020204020204" pitchFamily="34" charset="-122"/>
                        </a:rPr>
                        <a:t>赋能教育</a:t>
                      </a:r>
                      <a:endParaRPr kumimoji="1" lang="zh-CN" altLang="en-US" sz="1350" b="1"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8996772" y="1720845"/>
                      <a:ext cx="538195" cy="476309"/>
                    </a:xfrm>
                    <a:prstGeom prst="rect">
                      <a:avLst/>
                    </a:prstGeom>
                    <a:noFill/>
                  </p:spPr>
                  <p:txBody>
                    <a:bodyPr wrap="square" rtlCol="0">
                      <a:spAutoFit/>
                    </a:bodyPr>
                    <a:lstStyle/>
                    <a:p>
                      <a:pPr algn="ctr"/>
                      <a:r>
                        <a:rPr kumimoji="1" lang="zh-CN" altLang="en-US" sz="1200" b="1" dirty="0">
                          <a:solidFill>
                            <a:srgbClr val="7030A0"/>
                          </a:solidFill>
                          <a:latin typeface="微软雅黑" panose="020B0503020204020204" pitchFamily="34" charset="-122"/>
                          <a:ea typeface="微软雅黑" panose="020B0503020204020204" pitchFamily="34" charset="-122"/>
                        </a:rPr>
                        <a:t>教育</a:t>
                      </a:r>
                      <a:endParaRPr kumimoji="1" lang="en-US" altLang="zh-CN" sz="1200" b="1" dirty="0">
                        <a:solidFill>
                          <a:srgbClr val="7030A0"/>
                        </a:solidFill>
                        <a:latin typeface="微软雅黑" panose="020B0503020204020204" pitchFamily="34" charset="-122"/>
                        <a:ea typeface="微软雅黑" panose="020B0503020204020204" pitchFamily="34" charset="-122"/>
                      </a:endParaRPr>
                    </a:p>
                    <a:p>
                      <a:pPr algn="ctr"/>
                      <a:r>
                        <a:rPr kumimoji="1" lang="zh-CN" altLang="en-US" sz="1200" b="1" dirty="0">
                          <a:solidFill>
                            <a:srgbClr val="7030A0"/>
                          </a:solidFill>
                          <a:latin typeface="微软雅黑" panose="020B0503020204020204" pitchFamily="34" charset="-122"/>
                          <a:ea typeface="微软雅黑" panose="020B0503020204020204" pitchFamily="34" charset="-122"/>
                        </a:rPr>
                        <a:t>体系</a:t>
                      </a:r>
                      <a:endParaRPr kumimoji="1" lang="zh-CN" altLang="en-US" sz="1200" b="1" dirty="0">
                        <a:solidFill>
                          <a:srgbClr val="7030A0"/>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9556544" y="1720845"/>
                      <a:ext cx="538195" cy="476308"/>
                    </a:xfrm>
                    <a:prstGeom prst="rect">
                      <a:avLst/>
                    </a:prstGeom>
                    <a:noFill/>
                  </p:spPr>
                  <p:txBody>
                    <a:bodyPr wrap="square" rtlCol="0">
                      <a:spAutoFit/>
                    </a:bodyPr>
                    <a:lstStyle/>
                    <a:p>
                      <a:pPr algn="ctr"/>
                      <a:r>
                        <a:rPr kumimoji="1" lang="zh-CN" altLang="en-US" sz="1200" b="1" dirty="0">
                          <a:solidFill>
                            <a:srgbClr val="7030A0"/>
                          </a:solidFill>
                          <a:latin typeface="微软雅黑" panose="020B0503020204020204" pitchFamily="34" charset="-122"/>
                          <a:ea typeface="微软雅黑" panose="020B0503020204020204" pitchFamily="34" charset="-122"/>
                        </a:rPr>
                        <a:t>教育</a:t>
                      </a:r>
                      <a:endParaRPr kumimoji="1" lang="en-US" altLang="zh-CN" sz="1200" b="1" dirty="0">
                        <a:solidFill>
                          <a:srgbClr val="7030A0"/>
                        </a:solidFill>
                        <a:latin typeface="微软雅黑" panose="020B0503020204020204" pitchFamily="34" charset="-122"/>
                        <a:ea typeface="微软雅黑" panose="020B0503020204020204" pitchFamily="34" charset="-122"/>
                      </a:endParaRPr>
                    </a:p>
                    <a:p>
                      <a:pPr algn="ctr"/>
                      <a:r>
                        <a:rPr kumimoji="1" lang="zh-CN" altLang="en-US" sz="1200" b="1" dirty="0">
                          <a:solidFill>
                            <a:srgbClr val="7030A0"/>
                          </a:solidFill>
                          <a:latin typeface="微软雅黑" panose="020B0503020204020204" pitchFamily="34" charset="-122"/>
                          <a:ea typeface="微软雅黑" panose="020B0503020204020204" pitchFamily="34" charset="-122"/>
                        </a:rPr>
                        <a:t>资源</a:t>
                      </a:r>
                      <a:endParaRPr kumimoji="1" lang="zh-CN" altLang="en-US" sz="1200" b="1" dirty="0">
                        <a:solidFill>
                          <a:srgbClr val="7030A0"/>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10116316" y="1720845"/>
                      <a:ext cx="538196" cy="476308"/>
                    </a:xfrm>
                    <a:prstGeom prst="rect">
                      <a:avLst/>
                    </a:prstGeom>
                    <a:noFill/>
                  </p:spPr>
                  <p:txBody>
                    <a:bodyPr wrap="square" rtlCol="0">
                      <a:spAutoFit/>
                    </a:bodyPr>
                    <a:lstStyle>
                      <a:defPPr>
                        <a:defRPr lang="zh-CN"/>
                      </a:defPPr>
                      <a:lvl1pPr algn="ctr">
                        <a:defRPr kumimoji="1" sz="1200" b="1">
                          <a:latin typeface="微软雅黑" panose="020B0503020204020204" pitchFamily="34" charset="-122"/>
                          <a:ea typeface="微软雅黑" panose="020B0503020204020204" pitchFamily="34" charset="-122"/>
                        </a:defRPr>
                      </a:lvl1pPr>
                    </a:lstStyle>
                    <a:p>
                      <a:r>
                        <a:rPr lang="zh-CN" altLang="en-US" dirty="0">
                          <a:solidFill>
                            <a:srgbClr val="7030A0"/>
                          </a:solidFill>
                        </a:rPr>
                        <a:t>教学</a:t>
                      </a:r>
                      <a:endParaRPr lang="en-US" altLang="zh-CN" dirty="0">
                        <a:solidFill>
                          <a:srgbClr val="7030A0"/>
                        </a:solidFill>
                      </a:endParaRPr>
                    </a:p>
                    <a:p>
                      <a:r>
                        <a:rPr lang="zh-CN" altLang="en-US" dirty="0">
                          <a:solidFill>
                            <a:srgbClr val="7030A0"/>
                          </a:solidFill>
                        </a:rPr>
                        <a:t>过程</a:t>
                      </a:r>
                      <a:endParaRPr lang="zh-CN" altLang="en-US" dirty="0">
                        <a:solidFill>
                          <a:srgbClr val="7030A0"/>
                        </a:solidFill>
                      </a:endParaRPr>
                    </a:p>
                  </p:txBody>
                </p:sp>
                <p:sp>
                  <p:nvSpPr>
                    <p:cNvPr id="47" name="文本框 46"/>
                    <p:cNvSpPr txBox="1"/>
                    <p:nvPr/>
                  </p:nvSpPr>
                  <p:spPr>
                    <a:xfrm>
                      <a:off x="10676089" y="1720845"/>
                      <a:ext cx="490763" cy="412801"/>
                    </a:xfrm>
                    <a:prstGeom prst="rect">
                      <a:avLst/>
                    </a:prstGeom>
                    <a:noFill/>
                  </p:spPr>
                  <p:txBody>
                    <a:bodyPr wrap="square" rtlCol="0">
                      <a:spAutoFit/>
                    </a:bodyPr>
                    <a:lstStyle>
                      <a:defPPr>
                        <a:defRPr lang="zh-CN"/>
                      </a:defPPr>
                      <a:lvl1pPr algn="ctr">
                        <a:defRPr kumimoji="1" sz="1200" b="1">
                          <a:latin typeface="微软雅黑" panose="020B0503020204020204" pitchFamily="34" charset="-122"/>
                          <a:ea typeface="微软雅黑" panose="020B0503020204020204" pitchFamily="34" charset="-122"/>
                        </a:defRPr>
                      </a:lvl1pPr>
                    </a:lstStyle>
                    <a:p>
                      <a:r>
                        <a:rPr lang="zh-CN" altLang="en-US" sz="1000" dirty="0">
                          <a:solidFill>
                            <a:srgbClr val="7030A0"/>
                          </a:solidFill>
                        </a:rPr>
                        <a:t>基础设施</a:t>
                      </a:r>
                      <a:endParaRPr lang="zh-CN" altLang="en-US" sz="1000" dirty="0">
                        <a:solidFill>
                          <a:srgbClr val="7030A0"/>
                        </a:solidFill>
                      </a:endParaRPr>
                    </a:p>
                  </p:txBody>
                </p:sp>
              </p:grpSp>
            </p:grpSp>
            <p:grpSp>
              <p:nvGrpSpPr>
                <p:cNvPr id="12" name="组合 11"/>
                <p:cNvGrpSpPr/>
                <p:nvPr/>
              </p:nvGrpSpPr>
              <p:grpSpPr>
                <a:xfrm>
                  <a:off x="614117" y="2079119"/>
                  <a:ext cx="4019587" cy="2192483"/>
                  <a:chOff x="614117" y="2079119"/>
                  <a:chExt cx="4019587" cy="2192483"/>
                </a:xfrm>
              </p:grpSpPr>
              <p:sp>
                <p:nvSpPr>
                  <p:cNvPr id="13" name="文本框 12"/>
                  <p:cNvSpPr txBox="1"/>
                  <p:nvPr/>
                </p:nvSpPr>
                <p:spPr>
                  <a:xfrm>
                    <a:off x="663333" y="2079119"/>
                    <a:ext cx="3915135" cy="476727"/>
                  </a:xfrm>
                  <a:prstGeom prst="roundRect">
                    <a:avLst/>
                  </a:prstGeom>
                  <a:noFill/>
                </p:spPr>
                <p:txBody>
                  <a:bodyPr wrap="square" rtlCol="0">
                    <a:spAutoFit/>
                  </a:bodyPr>
                  <a:lstStyle/>
                  <a:p>
                    <a:pPr algn="ctr"/>
                    <a:r>
                      <a:rPr kumimoji="1" lang="zh-CN" altLang="en-US" sz="1500" b="1" dirty="0">
                        <a:solidFill>
                          <a:srgbClr val="0070C0"/>
                        </a:solidFill>
                        <a:latin typeface="微软雅黑" panose="020B0503020204020204" pitchFamily="34" charset="-122"/>
                        <a:ea typeface="微软雅黑" panose="020B0503020204020204" pitchFamily="34" charset="-122"/>
                      </a:rPr>
                      <a:t>人工智能未来技术发展趋势</a:t>
                    </a:r>
                    <a:endParaRPr kumimoji="1" lang="zh-CN" altLang="en-US" sz="1500" b="1" dirty="0">
                      <a:solidFill>
                        <a:srgbClr val="0070C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836530" y="2596230"/>
                    <a:ext cx="3535138" cy="400111"/>
                    <a:chOff x="1852638" y="717920"/>
                    <a:chExt cx="2735451" cy="309601"/>
                  </a:xfrm>
                </p:grpSpPr>
                <p:sp>
                  <p:nvSpPr>
                    <p:cNvPr id="36" name="文本框 35"/>
                    <p:cNvSpPr txBox="1"/>
                    <p:nvPr/>
                  </p:nvSpPr>
                  <p:spPr>
                    <a:xfrm>
                      <a:off x="1852638" y="717920"/>
                      <a:ext cx="900000" cy="309601"/>
                    </a:xfrm>
                    <a:prstGeom prst="rect">
                      <a:avLst/>
                    </a:prstGeom>
                    <a:solidFill>
                      <a:schemeClr val="accent1"/>
                    </a:solidFill>
                    <a:ln w="19050">
                      <a:noFill/>
                      <a:prstDash val="solid"/>
                    </a:ln>
                  </p:spPr>
                  <p:txBody>
                    <a:bodyPr wrap="square" rtlCol="0">
                      <a:spAutoFit/>
                    </a:bodyPr>
                    <a:lstStyle/>
                    <a:p>
                      <a:pPr algn="ctr"/>
                      <a:r>
                        <a:rPr kumimoji="1" lang="zh-CN" altLang="en-US" sz="1350" b="1" dirty="0">
                          <a:solidFill>
                            <a:schemeClr val="bg1"/>
                          </a:solidFill>
                          <a:latin typeface="微软雅黑" panose="020B0503020204020204" pitchFamily="34" charset="-122"/>
                          <a:ea typeface="微软雅黑" panose="020B0503020204020204" pitchFamily="34" charset="-122"/>
                        </a:rPr>
                        <a:t>理论创新</a:t>
                      </a:r>
                      <a:endParaRPr kumimoji="1" lang="zh-CN" altLang="en-US" sz="1350" b="1"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2770364" y="717920"/>
                      <a:ext cx="900000" cy="309600"/>
                    </a:xfrm>
                    <a:prstGeom prst="rect">
                      <a:avLst/>
                    </a:prstGeom>
                    <a:solidFill>
                      <a:schemeClr val="accent1"/>
                    </a:solidFill>
                    <a:ln w="19050">
                      <a:noFill/>
                      <a:prstDash val="solid"/>
                    </a:ln>
                  </p:spPr>
                  <p:txBody>
                    <a:bodyPr wrap="square" rtlCol="0">
                      <a:spAutoFit/>
                    </a:bodyPr>
                    <a:lstStyle/>
                    <a:p>
                      <a:pPr algn="ctr"/>
                      <a:r>
                        <a:rPr kumimoji="1" lang="zh-CN" altLang="en-US" sz="1350" b="1" dirty="0">
                          <a:solidFill>
                            <a:schemeClr val="bg1"/>
                          </a:solidFill>
                          <a:latin typeface="微软雅黑" panose="020B0503020204020204" pitchFamily="34" charset="-122"/>
                          <a:ea typeface="微软雅黑" panose="020B0503020204020204" pitchFamily="34" charset="-122"/>
                        </a:rPr>
                        <a:t>技术突破</a:t>
                      </a:r>
                      <a:endParaRPr kumimoji="1" lang="zh-CN" altLang="en-US" sz="1350" b="1"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688089" y="717920"/>
                      <a:ext cx="900000" cy="309600"/>
                    </a:xfrm>
                    <a:prstGeom prst="rect">
                      <a:avLst/>
                    </a:prstGeom>
                    <a:solidFill>
                      <a:schemeClr val="accent1"/>
                    </a:solidFill>
                    <a:ln w="19050">
                      <a:noFill/>
                      <a:prstDash val="solid"/>
                    </a:ln>
                  </p:spPr>
                  <p:txBody>
                    <a:bodyPr wrap="square" rtlCol="0">
                      <a:spAutoFit/>
                    </a:bodyPr>
                    <a:lstStyle/>
                    <a:p>
                      <a:pPr algn="ctr"/>
                      <a:r>
                        <a:rPr kumimoji="1" lang="zh-CN" altLang="en-US" sz="1350" b="1" dirty="0">
                          <a:solidFill>
                            <a:schemeClr val="bg1"/>
                          </a:solidFill>
                          <a:latin typeface="微软雅黑" panose="020B0503020204020204" pitchFamily="34" charset="-122"/>
                          <a:ea typeface="微软雅黑" panose="020B0503020204020204" pitchFamily="34" charset="-122"/>
                        </a:rPr>
                        <a:t>架构变革</a:t>
                      </a:r>
                      <a:endParaRPr kumimoji="1" lang="zh-CN" altLang="en-US" sz="1350" b="1" dirty="0">
                        <a:solidFill>
                          <a:schemeClr val="bg1"/>
                        </a:solidFill>
                        <a:latin typeface="微软雅黑" panose="020B0503020204020204" pitchFamily="34" charset="-122"/>
                        <a:ea typeface="微软雅黑" panose="020B0503020204020204" pitchFamily="34" charset="-122"/>
                      </a:endParaRPr>
                    </a:p>
                  </p:txBody>
                </p:sp>
              </p:grpSp>
              <p:sp>
                <p:nvSpPr>
                  <p:cNvPr id="15" name="圆角矩形 31"/>
                  <p:cNvSpPr/>
                  <p:nvPr/>
                </p:nvSpPr>
                <p:spPr>
                  <a:xfrm>
                    <a:off x="619943" y="2079119"/>
                    <a:ext cx="4013761" cy="2192483"/>
                  </a:xfrm>
                  <a:prstGeom prst="roundRect">
                    <a:avLst>
                      <a:gd name="adj" fmla="val 6835"/>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sz="1500"/>
                  </a:p>
                </p:txBody>
              </p:sp>
              <p:grpSp>
                <p:nvGrpSpPr>
                  <p:cNvPr id="16" name="组合 15"/>
                  <p:cNvGrpSpPr/>
                  <p:nvPr/>
                </p:nvGrpSpPr>
                <p:grpSpPr>
                  <a:xfrm>
                    <a:off x="614117" y="3080296"/>
                    <a:ext cx="1906446" cy="369333"/>
                    <a:chOff x="2165692" y="1362990"/>
                    <a:chExt cx="1475187" cy="285786"/>
                  </a:xfrm>
                </p:grpSpPr>
                <p:sp>
                  <p:nvSpPr>
                    <p:cNvPr id="33" name="文本框 32"/>
                    <p:cNvSpPr txBox="1"/>
                    <p:nvPr/>
                  </p:nvSpPr>
                  <p:spPr>
                    <a:xfrm>
                      <a:off x="2165692" y="1362990"/>
                      <a:ext cx="720000" cy="285786"/>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微软雅黑" panose="020B0503020204020204" pitchFamily="34" charset="-122"/>
                          <a:ea typeface="微软雅黑" panose="020B0503020204020204" pitchFamily="34" charset="-122"/>
                        </a:defRPr>
                      </a:lvl1pPr>
                    </a:lstStyle>
                    <a:p>
                      <a:r>
                        <a:rPr lang="zh-CN" altLang="zh-CN" sz="1200" b="1" dirty="0">
                          <a:solidFill>
                            <a:srgbClr val="0070C0"/>
                          </a:solidFill>
                        </a:rPr>
                        <a:t>行为</a:t>
                      </a:r>
                      <a:endParaRPr lang="zh-CN" altLang="en-US" sz="1200" b="1" dirty="0">
                        <a:solidFill>
                          <a:srgbClr val="0070C0"/>
                        </a:solidFill>
                      </a:endParaRPr>
                    </a:p>
                  </p:txBody>
                </p:sp>
                <p:sp>
                  <p:nvSpPr>
                    <p:cNvPr id="34" name="文本框 33"/>
                    <p:cNvSpPr txBox="1"/>
                    <p:nvPr/>
                  </p:nvSpPr>
                  <p:spPr>
                    <a:xfrm>
                      <a:off x="2920879" y="1362990"/>
                      <a:ext cx="720000" cy="285785"/>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微软雅黑" panose="020B0503020204020204" pitchFamily="34" charset="-122"/>
                          <a:ea typeface="微软雅黑" panose="020B0503020204020204" pitchFamily="34" charset="-122"/>
                        </a:defRPr>
                      </a:lvl1pPr>
                    </a:lstStyle>
                    <a:p>
                      <a:r>
                        <a:rPr lang="zh-CN" altLang="en-US" sz="1200" b="1" dirty="0">
                          <a:solidFill>
                            <a:srgbClr val="0070C0"/>
                          </a:solidFill>
                        </a:rPr>
                        <a:t>机理</a:t>
                      </a:r>
                      <a:endParaRPr lang="zh-CN" altLang="en-US" sz="1200" b="1" dirty="0">
                        <a:solidFill>
                          <a:srgbClr val="0070C0"/>
                        </a:solidFill>
                      </a:endParaRPr>
                    </a:p>
                  </p:txBody>
                </p:sp>
                <p:cxnSp>
                  <p:nvCxnSpPr>
                    <p:cNvPr id="35" name="直接箭头连接符 34"/>
                    <p:cNvCxnSpPr/>
                    <p:nvPr/>
                  </p:nvCxnSpPr>
                  <p:spPr>
                    <a:xfrm flipV="1">
                      <a:off x="2758373" y="1501489"/>
                      <a:ext cx="289825"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14117" y="3459570"/>
                    <a:ext cx="1906446" cy="369333"/>
                    <a:chOff x="2165692" y="1622887"/>
                    <a:chExt cx="1475187" cy="285786"/>
                  </a:xfrm>
                </p:grpSpPr>
                <p:sp>
                  <p:nvSpPr>
                    <p:cNvPr id="30" name="文本框 29"/>
                    <p:cNvSpPr txBox="1"/>
                    <p:nvPr/>
                  </p:nvSpPr>
                  <p:spPr>
                    <a:xfrm>
                      <a:off x="2165692" y="1622887"/>
                      <a:ext cx="720000" cy="285786"/>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微软雅黑" panose="020B0503020204020204" pitchFamily="34" charset="-122"/>
                          <a:ea typeface="微软雅黑" panose="020B0503020204020204" pitchFamily="34" charset="-122"/>
                        </a:defRPr>
                      </a:lvl1pPr>
                    </a:lstStyle>
                    <a:p>
                      <a:r>
                        <a:rPr lang="zh-CN" altLang="en-US" sz="1200" b="1" dirty="0">
                          <a:solidFill>
                            <a:srgbClr val="0070C0"/>
                          </a:solidFill>
                        </a:rPr>
                        <a:t>单一</a:t>
                      </a:r>
                      <a:endParaRPr lang="zh-CN" altLang="en-US" sz="1200" b="1" dirty="0">
                        <a:solidFill>
                          <a:srgbClr val="0070C0"/>
                        </a:solidFill>
                      </a:endParaRPr>
                    </a:p>
                  </p:txBody>
                </p:sp>
                <p:sp>
                  <p:nvSpPr>
                    <p:cNvPr id="31" name="文本框 30"/>
                    <p:cNvSpPr txBox="1"/>
                    <p:nvPr/>
                  </p:nvSpPr>
                  <p:spPr>
                    <a:xfrm>
                      <a:off x="2920879" y="1622887"/>
                      <a:ext cx="720000" cy="285785"/>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微软雅黑" panose="020B0503020204020204" pitchFamily="34" charset="-122"/>
                          <a:ea typeface="微软雅黑" panose="020B0503020204020204" pitchFamily="34" charset="-122"/>
                        </a:defRPr>
                      </a:lvl1pPr>
                    </a:lstStyle>
                    <a:p>
                      <a:r>
                        <a:rPr lang="zh-CN" altLang="en-US" sz="1200" b="1" dirty="0">
                          <a:solidFill>
                            <a:srgbClr val="0070C0"/>
                          </a:solidFill>
                        </a:rPr>
                        <a:t>混合</a:t>
                      </a:r>
                      <a:endParaRPr lang="zh-CN" altLang="en-US" sz="1200" b="1" dirty="0">
                        <a:solidFill>
                          <a:srgbClr val="0070C0"/>
                        </a:solidFill>
                      </a:endParaRPr>
                    </a:p>
                  </p:txBody>
                </p:sp>
                <p:cxnSp>
                  <p:nvCxnSpPr>
                    <p:cNvPr id="32" name="直接箭头连接符 31"/>
                    <p:cNvCxnSpPr/>
                    <p:nvPr/>
                  </p:nvCxnSpPr>
                  <p:spPr>
                    <a:xfrm flipV="1">
                      <a:off x="2762936" y="1761357"/>
                      <a:ext cx="289825" cy="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051969" y="3842135"/>
                    <a:ext cx="3104261" cy="369333"/>
                    <a:chOff x="3015911" y="1377247"/>
                    <a:chExt cx="2402043" cy="285786"/>
                  </a:xfrm>
                </p:grpSpPr>
                <p:sp>
                  <p:nvSpPr>
                    <p:cNvPr id="27" name="文本框 26"/>
                    <p:cNvSpPr txBox="1"/>
                    <p:nvPr/>
                  </p:nvSpPr>
                  <p:spPr>
                    <a:xfrm>
                      <a:off x="4147953" y="1377247"/>
                      <a:ext cx="1270001" cy="285786"/>
                    </a:xfrm>
                    <a:prstGeom prst="rect">
                      <a:avLst/>
                    </a:prstGeom>
                    <a:noFill/>
                    <a:ln w="19050">
                      <a:noFill/>
                      <a:prstDash val="solid"/>
                    </a:ln>
                  </p:spPr>
                  <p:txBody>
                    <a:bodyPr wrap="square" rtlCol="0">
                      <a:spAutoFit/>
                    </a:bodyPr>
                    <a:lstStyle>
                      <a:defPPr>
                        <a:defRPr lang="zh-CN"/>
                      </a:defPPr>
                      <a:lvl1pPr algn="ctr">
                        <a:defRPr kumimoji="1" sz="1200">
                          <a:solidFill>
                            <a:srgbClr val="0070C0"/>
                          </a:solidFill>
                          <a:latin typeface="微软雅黑" panose="020B0503020204020204" pitchFamily="34" charset="-122"/>
                          <a:ea typeface="微软雅黑" panose="020B0503020204020204" pitchFamily="34" charset="-122"/>
                        </a:defRPr>
                      </a:lvl1pPr>
                    </a:lstStyle>
                    <a:p>
                      <a:r>
                        <a:rPr lang="zh-CN" altLang="en-US" b="1" dirty="0"/>
                        <a:t>存算耦合</a:t>
                      </a:r>
                      <a:endParaRPr lang="zh-CN" altLang="en-US" b="1" dirty="0"/>
                    </a:p>
                  </p:txBody>
                </p:sp>
                <p:sp>
                  <p:nvSpPr>
                    <p:cNvPr id="28" name="文本框 27"/>
                    <p:cNvSpPr txBox="1"/>
                    <p:nvPr/>
                  </p:nvSpPr>
                  <p:spPr>
                    <a:xfrm>
                      <a:off x="3015911" y="1377247"/>
                      <a:ext cx="1270000" cy="285785"/>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微软雅黑" panose="020B0503020204020204" pitchFamily="34" charset="-122"/>
                          <a:ea typeface="微软雅黑" panose="020B0503020204020204" pitchFamily="34" charset="-122"/>
                        </a:defRPr>
                      </a:lvl1pPr>
                    </a:lstStyle>
                    <a:p>
                      <a:r>
                        <a:rPr lang="zh-CN" altLang="en-US" sz="1200" b="1" dirty="0">
                          <a:solidFill>
                            <a:srgbClr val="0070C0"/>
                          </a:solidFill>
                        </a:rPr>
                        <a:t>存算分离</a:t>
                      </a:r>
                      <a:endParaRPr lang="zh-CN" altLang="en-US" sz="1200" b="1" dirty="0">
                        <a:solidFill>
                          <a:srgbClr val="0070C0"/>
                        </a:solidFill>
                      </a:endParaRPr>
                    </a:p>
                  </p:txBody>
                </p:sp>
                <p:cxnSp>
                  <p:nvCxnSpPr>
                    <p:cNvPr id="29" name="直接箭头连接符 28"/>
                    <p:cNvCxnSpPr/>
                    <p:nvPr/>
                  </p:nvCxnSpPr>
                  <p:spPr>
                    <a:xfrm flipV="1">
                      <a:off x="4072019" y="1515717"/>
                      <a:ext cx="289825" cy="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329904" y="3080294"/>
                    <a:ext cx="2085079" cy="369333"/>
                    <a:chOff x="3509390" y="1288129"/>
                    <a:chExt cx="1613411" cy="285786"/>
                  </a:xfrm>
                </p:grpSpPr>
                <p:sp>
                  <p:nvSpPr>
                    <p:cNvPr id="24" name="文本框 23"/>
                    <p:cNvSpPr txBox="1"/>
                    <p:nvPr/>
                  </p:nvSpPr>
                  <p:spPr>
                    <a:xfrm>
                      <a:off x="4402801" y="1288129"/>
                      <a:ext cx="720000" cy="285786"/>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微软雅黑" panose="020B0503020204020204" pitchFamily="34" charset="-122"/>
                          <a:ea typeface="微软雅黑" panose="020B0503020204020204" pitchFamily="34" charset="-122"/>
                        </a:defRPr>
                      </a:lvl1pPr>
                    </a:lstStyle>
                    <a:p>
                      <a:r>
                        <a:rPr lang="zh-CN" altLang="en-US" sz="1200" b="1" dirty="0">
                          <a:solidFill>
                            <a:srgbClr val="0070C0"/>
                          </a:solidFill>
                        </a:rPr>
                        <a:t>群体</a:t>
                      </a:r>
                      <a:endParaRPr lang="zh-CN" altLang="en-US" sz="1200" b="1" dirty="0">
                        <a:solidFill>
                          <a:srgbClr val="0070C0"/>
                        </a:solidFill>
                      </a:endParaRPr>
                    </a:p>
                  </p:txBody>
                </p:sp>
                <p:sp>
                  <p:nvSpPr>
                    <p:cNvPr id="25" name="文本框 24"/>
                    <p:cNvSpPr txBox="1"/>
                    <p:nvPr/>
                  </p:nvSpPr>
                  <p:spPr>
                    <a:xfrm>
                      <a:off x="3509390" y="1288129"/>
                      <a:ext cx="720000" cy="285785"/>
                    </a:xfrm>
                    <a:prstGeom prst="rect">
                      <a:avLst/>
                    </a:prstGeom>
                    <a:noFill/>
                    <a:ln w="19050">
                      <a:noFill/>
                      <a:prstDash val="solid"/>
                    </a:ln>
                  </p:spPr>
                  <p:txBody>
                    <a:bodyPr wrap="square" rtlCol="0">
                      <a:spAutoFit/>
                    </a:bodyPr>
                    <a:lstStyle>
                      <a:defPPr>
                        <a:defRPr lang="zh-CN"/>
                      </a:defPPr>
                      <a:lvl1pPr algn="ctr">
                        <a:defRPr kumimoji="1" sz="1200">
                          <a:solidFill>
                            <a:srgbClr val="0070C0"/>
                          </a:solidFill>
                          <a:latin typeface="微软雅黑" panose="020B0503020204020204" pitchFamily="34" charset="-122"/>
                          <a:ea typeface="微软雅黑" panose="020B0503020204020204" pitchFamily="34" charset="-122"/>
                        </a:defRPr>
                      </a:lvl1pPr>
                    </a:lstStyle>
                    <a:p>
                      <a:r>
                        <a:rPr lang="zh-CN" altLang="en-US" b="1" dirty="0"/>
                        <a:t>个体</a:t>
                      </a:r>
                      <a:endParaRPr lang="zh-CN" altLang="en-US" b="1" dirty="0"/>
                    </a:p>
                  </p:txBody>
                </p:sp>
                <p:cxnSp>
                  <p:nvCxnSpPr>
                    <p:cNvPr id="26" name="直接箭头连接符 25"/>
                    <p:cNvCxnSpPr/>
                    <p:nvPr/>
                  </p:nvCxnSpPr>
                  <p:spPr>
                    <a:xfrm flipV="1">
                      <a:off x="4140209" y="1426599"/>
                      <a:ext cx="289825" cy="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2325979" y="3462859"/>
                    <a:ext cx="2171197" cy="369333"/>
                    <a:chOff x="3506353" y="1584154"/>
                    <a:chExt cx="1680048" cy="285786"/>
                  </a:xfrm>
                </p:grpSpPr>
                <p:sp>
                  <p:nvSpPr>
                    <p:cNvPr id="21" name="文本框 20"/>
                    <p:cNvSpPr txBox="1"/>
                    <p:nvPr/>
                  </p:nvSpPr>
                  <p:spPr>
                    <a:xfrm>
                      <a:off x="4339202" y="1584154"/>
                      <a:ext cx="847199" cy="285786"/>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微软雅黑" panose="020B0503020204020204" pitchFamily="34" charset="-122"/>
                          <a:ea typeface="微软雅黑" panose="020B0503020204020204" pitchFamily="34" charset="-122"/>
                        </a:defRPr>
                      </a:lvl1pPr>
                    </a:lstStyle>
                    <a:p>
                      <a:r>
                        <a:rPr lang="zh-CN" altLang="en-US" sz="1200" b="1" dirty="0">
                          <a:solidFill>
                            <a:srgbClr val="0070C0"/>
                          </a:solidFill>
                        </a:rPr>
                        <a:t>类脑计算</a:t>
                      </a:r>
                      <a:endParaRPr lang="zh-CN" altLang="en-US" sz="1200" b="1" dirty="0">
                        <a:solidFill>
                          <a:srgbClr val="0070C0"/>
                        </a:solidFill>
                      </a:endParaRPr>
                    </a:p>
                  </p:txBody>
                </p:sp>
                <p:sp>
                  <p:nvSpPr>
                    <p:cNvPr id="22" name="文本框 21"/>
                    <p:cNvSpPr txBox="1"/>
                    <p:nvPr/>
                  </p:nvSpPr>
                  <p:spPr>
                    <a:xfrm>
                      <a:off x="3506353" y="1584154"/>
                      <a:ext cx="726075" cy="285785"/>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微软雅黑" panose="020B0503020204020204" pitchFamily="34" charset="-122"/>
                          <a:ea typeface="微软雅黑" panose="020B0503020204020204" pitchFamily="34" charset="-122"/>
                        </a:defRPr>
                      </a:lvl1pPr>
                    </a:lstStyle>
                    <a:p>
                      <a:r>
                        <a:rPr lang="zh-CN" altLang="en-US" sz="1200" b="1" dirty="0">
                          <a:solidFill>
                            <a:srgbClr val="0070C0"/>
                          </a:solidFill>
                        </a:rPr>
                        <a:t>硅计算</a:t>
                      </a:r>
                      <a:endParaRPr lang="zh-CN" altLang="en-US" sz="1200" b="1" dirty="0">
                        <a:solidFill>
                          <a:srgbClr val="0070C0"/>
                        </a:solidFill>
                      </a:endParaRPr>
                    </a:p>
                  </p:txBody>
                </p:sp>
                <p:cxnSp>
                  <p:nvCxnSpPr>
                    <p:cNvPr id="23" name="直接箭头连接符 22"/>
                    <p:cNvCxnSpPr/>
                    <p:nvPr/>
                  </p:nvCxnSpPr>
                  <p:spPr>
                    <a:xfrm flipV="1">
                      <a:off x="4140209" y="1722624"/>
                      <a:ext cx="289825" cy="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nvGrpSpPr>
            <p:cNvPr id="63" name="组合 62"/>
            <p:cNvGrpSpPr/>
            <p:nvPr/>
          </p:nvGrpSpPr>
          <p:grpSpPr>
            <a:xfrm>
              <a:off x="2051910" y="3377391"/>
              <a:ext cx="5032019" cy="873485"/>
              <a:chOff x="2748888" y="5154926"/>
              <a:chExt cx="6709358" cy="1164647"/>
            </a:xfrm>
          </p:grpSpPr>
          <p:sp>
            <p:nvSpPr>
              <p:cNvPr id="64" name="文本框 63"/>
              <p:cNvSpPr txBox="1"/>
              <p:nvPr/>
            </p:nvSpPr>
            <p:spPr>
              <a:xfrm>
                <a:off x="2748888" y="5154926"/>
                <a:ext cx="6709358" cy="492443"/>
              </a:xfrm>
              <a:prstGeom prst="rect">
                <a:avLst/>
              </a:prstGeom>
              <a:noFill/>
            </p:spPr>
            <p:txBody>
              <a:bodyPr wrap="square" rtlCol="0">
                <a:spAutoFit/>
              </a:bodyPr>
              <a:lstStyle>
                <a:defPPr>
                  <a:defRPr lang="zh-CN"/>
                </a:defPPr>
                <a:lvl1pPr algn="ctr">
                  <a:defRPr kumimoji="1" sz="1600" b="1">
                    <a:solidFill>
                      <a:srgbClr val="0070C0"/>
                    </a:solidFill>
                    <a:latin typeface="微软雅黑" panose="020B0503020204020204" pitchFamily="34" charset="-122"/>
                    <a:ea typeface="微软雅黑" panose="020B0503020204020204" pitchFamily="34" charset="-122"/>
                  </a:defRPr>
                </a:lvl1pPr>
              </a:lstStyle>
              <a:p>
                <a:r>
                  <a:rPr lang="zh-CN" altLang="en-US" sz="1800" dirty="0">
                    <a:solidFill>
                      <a:schemeClr val="accent6">
                        <a:lumMod val="75000"/>
                      </a:schemeClr>
                    </a:solidFill>
                  </a:rPr>
                  <a:t>人工智能与人类和谐发展</a:t>
                </a:r>
                <a:endParaRPr lang="zh-CN" altLang="en-US" sz="1800" dirty="0">
                  <a:solidFill>
                    <a:schemeClr val="accent6">
                      <a:lumMod val="75000"/>
                    </a:schemeClr>
                  </a:solidFill>
                </a:endParaRPr>
              </a:p>
            </p:txBody>
          </p:sp>
          <p:grpSp>
            <p:nvGrpSpPr>
              <p:cNvPr id="65" name="组合 64"/>
              <p:cNvGrpSpPr/>
              <p:nvPr/>
            </p:nvGrpSpPr>
            <p:grpSpPr>
              <a:xfrm>
                <a:off x="2923163" y="5887583"/>
                <a:ext cx="6357087" cy="431990"/>
                <a:chOff x="5284901" y="2971173"/>
                <a:chExt cx="2190139" cy="363818"/>
              </a:xfrm>
            </p:grpSpPr>
            <p:sp>
              <p:nvSpPr>
                <p:cNvPr id="66" name="文本框 65"/>
                <p:cNvSpPr txBox="1"/>
                <p:nvPr/>
              </p:nvSpPr>
              <p:spPr>
                <a:xfrm>
                  <a:off x="5284901" y="2971173"/>
                  <a:ext cx="511011" cy="362890"/>
                </a:xfrm>
                <a:prstGeom prst="rect">
                  <a:avLst/>
                </a:prstGeom>
                <a:solidFill>
                  <a:schemeClr val="accent6">
                    <a:lumMod val="75000"/>
                  </a:schemeClr>
                </a:solidFill>
              </p:spPr>
              <p:txBody>
                <a:bodyPr wrap="square" rtlCol="0" anchor="ctr">
                  <a:spAutoFit/>
                </a:bodyPr>
                <a:lstStyle>
                  <a:defPPr>
                    <a:defRPr lang="zh-CN"/>
                  </a:defPPr>
                  <a:lvl1pPr algn="ctr">
                    <a:defRPr kumimoji="1" sz="1200" b="1">
                      <a:latin typeface="微软雅黑" panose="020B0503020204020204" pitchFamily="34" charset="-122"/>
                      <a:ea typeface="微软雅黑" panose="020B0503020204020204" pitchFamily="34" charset="-122"/>
                    </a:defRPr>
                  </a:lvl1pPr>
                </a:lstStyle>
                <a:p>
                  <a:r>
                    <a:rPr lang="zh-CN" altLang="en-US" sz="1500" dirty="0">
                      <a:solidFill>
                        <a:schemeClr val="bg1"/>
                      </a:solidFill>
                    </a:rPr>
                    <a:t>协同</a:t>
                  </a:r>
                  <a:endParaRPr lang="zh-CN" altLang="en-US" sz="1500" dirty="0">
                    <a:solidFill>
                      <a:schemeClr val="bg1"/>
                    </a:solidFill>
                  </a:endParaRPr>
                </a:p>
              </p:txBody>
            </p:sp>
            <p:sp>
              <p:nvSpPr>
                <p:cNvPr id="67" name="文本框 66"/>
                <p:cNvSpPr txBox="1"/>
                <p:nvPr/>
              </p:nvSpPr>
              <p:spPr>
                <a:xfrm>
                  <a:off x="5855954" y="2972102"/>
                  <a:ext cx="500524" cy="362889"/>
                </a:xfrm>
                <a:prstGeom prst="rect">
                  <a:avLst/>
                </a:prstGeom>
                <a:solidFill>
                  <a:schemeClr val="accent6">
                    <a:lumMod val="75000"/>
                  </a:schemeClr>
                </a:solidFill>
              </p:spPr>
              <p:txBody>
                <a:bodyPr wrap="square" rtlCol="0" anchor="ctr">
                  <a:spAutoFit/>
                </a:bodyPr>
                <a:lstStyle>
                  <a:defPPr>
                    <a:defRPr lang="zh-CN"/>
                  </a:defPPr>
                  <a:lvl1pPr algn="ctr">
                    <a:defRPr kumimoji="1" sz="1200" b="1">
                      <a:solidFill>
                        <a:schemeClr val="bg1"/>
                      </a:solidFill>
                      <a:latin typeface="微软雅黑" panose="020B0503020204020204" pitchFamily="34" charset="-122"/>
                      <a:ea typeface="微软雅黑" panose="020B0503020204020204" pitchFamily="34" charset="-122"/>
                    </a:defRPr>
                  </a:lvl1pPr>
                </a:lstStyle>
                <a:p>
                  <a:r>
                    <a:rPr lang="zh-CN" altLang="en-US" sz="1500" dirty="0"/>
                    <a:t>共生</a:t>
                  </a:r>
                  <a:endParaRPr lang="zh-CN" altLang="en-US" sz="1500" dirty="0"/>
                </a:p>
              </p:txBody>
            </p:sp>
            <p:sp>
              <p:nvSpPr>
                <p:cNvPr id="68" name="文本框 67"/>
                <p:cNvSpPr txBox="1"/>
                <p:nvPr/>
              </p:nvSpPr>
              <p:spPr>
                <a:xfrm>
                  <a:off x="6415235" y="2972102"/>
                  <a:ext cx="500524" cy="362889"/>
                </a:xfrm>
                <a:prstGeom prst="rect">
                  <a:avLst/>
                </a:prstGeom>
                <a:solidFill>
                  <a:schemeClr val="accent6">
                    <a:lumMod val="75000"/>
                  </a:schemeClr>
                </a:solidFill>
              </p:spPr>
              <p:txBody>
                <a:bodyPr wrap="square" rtlCol="0" anchor="ctr">
                  <a:spAutoFit/>
                </a:bodyPr>
                <a:lstStyle>
                  <a:defPPr>
                    <a:defRPr lang="zh-CN"/>
                  </a:defPPr>
                  <a:lvl1pPr algn="ctr">
                    <a:defRPr kumimoji="1" sz="1200" b="1">
                      <a:solidFill>
                        <a:schemeClr val="bg1"/>
                      </a:solidFill>
                      <a:latin typeface="微软雅黑" panose="020B0503020204020204" pitchFamily="34" charset="-122"/>
                      <a:ea typeface="微软雅黑" panose="020B0503020204020204" pitchFamily="34" charset="-122"/>
                    </a:defRPr>
                  </a:lvl1pPr>
                </a:lstStyle>
                <a:p>
                  <a:r>
                    <a:rPr lang="zh-CN" altLang="en-US" sz="1500" dirty="0"/>
                    <a:t>规范</a:t>
                  </a:r>
                  <a:endParaRPr lang="zh-CN" altLang="en-US" sz="1500" dirty="0"/>
                </a:p>
              </p:txBody>
            </p:sp>
            <p:sp>
              <p:nvSpPr>
                <p:cNvPr id="69" name="文本框 68"/>
                <p:cNvSpPr txBox="1"/>
                <p:nvPr/>
              </p:nvSpPr>
              <p:spPr>
                <a:xfrm>
                  <a:off x="6974516" y="2972101"/>
                  <a:ext cx="500524" cy="362889"/>
                </a:xfrm>
                <a:prstGeom prst="rect">
                  <a:avLst/>
                </a:prstGeom>
                <a:solidFill>
                  <a:schemeClr val="accent6">
                    <a:lumMod val="75000"/>
                  </a:schemeClr>
                </a:solidFill>
              </p:spPr>
              <p:txBody>
                <a:bodyPr wrap="square" rtlCol="0" anchor="ctr">
                  <a:spAutoFit/>
                </a:bodyPr>
                <a:lstStyle>
                  <a:defPPr>
                    <a:defRPr lang="zh-CN"/>
                  </a:defPPr>
                  <a:lvl1pPr algn="ctr">
                    <a:defRPr kumimoji="1" sz="1200" b="1">
                      <a:solidFill>
                        <a:schemeClr val="bg1"/>
                      </a:solidFill>
                      <a:latin typeface="微软雅黑" panose="020B0503020204020204" pitchFamily="34" charset="-122"/>
                      <a:ea typeface="微软雅黑" panose="020B0503020204020204" pitchFamily="34" charset="-122"/>
                    </a:defRPr>
                  </a:lvl1pPr>
                </a:lstStyle>
                <a:p>
                  <a:r>
                    <a:rPr lang="zh-CN" altLang="en-US" sz="1500" dirty="0"/>
                    <a:t>公平</a:t>
                  </a:r>
                  <a:endParaRPr lang="zh-CN" altLang="en-US" sz="1500" dirty="0"/>
                </a:p>
              </p:txBody>
            </p:sp>
          </p:grpSp>
        </p:grpSp>
        <p:pic>
          <p:nvPicPr>
            <p:cNvPr id="70" name="图片 6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66923" y="3274521"/>
              <a:ext cx="1649109" cy="1223363"/>
            </a:xfrm>
            <a:prstGeom prst="rect">
              <a:avLst/>
            </a:prstGeom>
          </p:spPr>
        </p:pic>
        <p:pic>
          <p:nvPicPr>
            <p:cNvPr id="71" name="图片 70"/>
            <p:cNvPicPr>
              <a:picLocks noChangeAspect="1"/>
            </p:cNvPicPr>
            <p:nvPr/>
          </p:nvPicPr>
          <p:blipFill rotWithShape="1">
            <a:blip r:embed="rId2"/>
            <a:srcRect l="3217" r="11599"/>
            <a:stretch>
              <a:fillRect/>
            </a:stretch>
          </p:blipFill>
          <p:spPr>
            <a:xfrm>
              <a:off x="384428" y="3271077"/>
              <a:ext cx="1684487" cy="1230248"/>
            </a:xfrm>
            <a:prstGeom prst="rect">
              <a:avLst/>
            </a:prstGeom>
          </p:spPr>
        </p:pic>
        <p:sp>
          <p:nvSpPr>
            <p:cNvPr id="72" name="圆角矩形 31"/>
            <p:cNvSpPr/>
            <p:nvPr/>
          </p:nvSpPr>
          <p:spPr>
            <a:xfrm>
              <a:off x="228858" y="3142405"/>
              <a:ext cx="8642747" cy="1424816"/>
            </a:xfrm>
            <a:prstGeom prst="roundRect">
              <a:avLst>
                <a:gd name="adj" fmla="val 6835"/>
              </a:avLst>
            </a:prstGeom>
            <a:noFill/>
            <a:ln w="1905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sz="1500"/>
            </a:p>
          </p:txBody>
        </p:sp>
        <p:sp>
          <p:nvSpPr>
            <p:cNvPr id="73" name="左箭头 47"/>
            <p:cNvSpPr/>
            <p:nvPr/>
          </p:nvSpPr>
          <p:spPr>
            <a:xfrm rot="16200000">
              <a:off x="4426079" y="2768679"/>
              <a:ext cx="330998" cy="387430"/>
            </a:xfrm>
            <a:prstGeom prst="leftArrow">
              <a:avLst>
                <a:gd name="adj1" fmla="val 45088"/>
                <a:gd name="adj2" fmla="val 50000"/>
              </a:avLst>
            </a:prstGeom>
            <a:gradFill>
              <a:gsLst>
                <a:gs pos="4000">
                  <a:schemeClr val="bg1"/>
                </a:gs>
                <a:gs pos="100000">
                  <a:schemeClr val="accent6"/>
                </a:gs>
              </a:gsLst>
              <a:lin ang="10800000" scaled="0"/>
            </a:gradFill>
            <a:ln w="19050">
              <a:no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人工智能未来</a:t>
            </a:r>
            <a:endParaRPr lang="zh-CN" altLang="en-US" dirty="0"/>
          </a:p>
        </p:txBody>
      </p:sp>
      <p:grpSp>
        <p:nvGrpSpPr>
          <p:cNvPr id="4" name="组合 3"/>
          <p:cNvGrpSpPr/>
          <p:nvPr/>
        </p:nvGrpSpPr>
        <p:grpSpPr>
          <a:xfrm>
            <a:off x="1402984" y="711306"/>
            <a:ext cx="8315175" cy="5435388"/>
            <a:chOff x="150667" y="743217"/>
            <a:chExt cx="8642661" cy="5471296"/>
          </a:xfrm>
        </p:grpSpPr>
        <p:pic>
          <p:nvPicPr>
            <p:cNvPr id="5" name="图片 4"/>
            <p:cNvPicPr>
              <a:picLocks noChangeAspect="1"/>
            </p:cNvPicPr>
            <p:nvPr/>
          </p:nvPicPr>
          <p:blipFill>
            <a:blip r:embed="rId1"/>
            <a:stretch>
              <a:fillRect/>
            </a:stretch>
          </p:blipFill>
          <p:spPr>
            <a:xfrm>
              <a:off x="2073157" y="4570980"/>
              <a:ext cx="1526317" cy="703225"/>
            </a:xfrm>
            <a:prstGeom prst="rect">
              <a:avLst/>
            </a:prstGeom>
          </p:spPr>
        </p:pic>
        <p:sp>
          <p:nvSpPr>
            <p:cNvPr id="6" name="右箭头 12"/>
            <p:cNvSpPr/>
            <p:nvPr/>
          </p:nvSpPr>
          <p:spPr>
            <a:xfrm rot="16200000">
              <a:off x="457961" y="2944997"/>
              <a:ext cx="1182892" cy="1190102"/>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7" name="右箭头 49"/>
            <p:cNvSpPr/>
            <p:nvPr/>
          </p:nvSpPr>
          <p:spPr>
            <a:xfrm rot="16200000">
              <a:off x="2239171" y="2944997"/>
              <a:ext cx="1182892" cy="1190102"/>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8" name="右箭头 54"/>
            <p:cNvSpPr/>
            <p:nvPr/>
          </p:nvSpPr>
          <p:spPr>
            <a:xfrm rot="16200000">
              <a:off x="4018965" y="2944995"/>
              <a:ext cx="1182896" cy="1190102"/>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9" name="右箭头 58"/>
            <p:cNvSpPr/>
            <p:nvPr/>
          </p:nvSpPr>
          <p:spPr>
            <a:xfrm rot="16200000">
              <a:off x="5757139" y="2944995"/>
              <a:ext cx="1182896" cy="1190102"/>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10" name="右箭头 63"/>
            <p:cNvSpPr/>
            <p:nvPr/>
          </p:nvSpPr>
          <p:spPr>
            <a:xfrm rot="16200000">
              <a:off x="7455549" y="2834217"/>
              <a:ext cx="1182899" cy="1411659"/>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11" name="圆角矩形 9"/>
            <p:cNvSpPr/>
            <p:nvPr/>
          </p:nvSpPr>
          <p:spPr>
            <a:xfrm>
              <a:off x="251426" y="743217"/>
              <a:ext cx="1595960" cy="5281484"/>
            </a:xfrm>
            <a:prstGeom prst="roundRect">
              <a:avLst>
                <a:gd name="adj" fmla="val 7324"/>
              </a:avLst>
            </a:prstGeom>
            <a:noFill/>
            <a:ln w="28575">
              <a:solidFill>
                <a:schemeClr val="accent5">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12" name="圆角矩形 24"/>
            <p:cNvSpPr/>
            <p:nvPr/>
          </p:nvSpPr>
          <p:spPr>
            <a:xfrm>
              <a:off x="2034338" y="743217"/>
              <a:ext cx="1592557" cy="5281484"/>
            </a:xfrm>
            <a:prstGeom prst="roundRect">
              <a:avLst>
                <a:gd name="adj" fmla="val 7324"/>
              </a:avLst>
            </a:prstGeom>
            <a:noFill/>
            <a:ln w="28575">
              <a:solidFill>
                <a:srgbClr val="9CC9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13" name="圆角矩形 26"/>
            <p:cNvSpPr/>
            <p:nvPr/>
          </p:nvSpPr>
          <p:spPr>
            <a:xfrm>
              <a:off x="5576562" y="743217"/>
              <a:ext cx="1544049" cy="5281484"/>
            </a:xfrm>
            <a:prstGeom prst="roundRect">
              <a:avLst>
                <a:gd name="adj" fmla="val 7324"/>
              </a:avLst>
            </a:prstGeom>
            <a:noFill/>
            <a:ln w="28575">
              <a:solidFill>
                <a:srgbClr val="ADD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14" name="圆角矩形 27"/>
            <p:cNvSpPr/>
            <p:nvPr/>
          </p:nvSpPr>
          <p:spPr>
            <a:xfrm>
              <a:off x="7249279" y="743217"/>
              <a:ext cx="1544049" cy="5281484"/>
            </a:xfrm>
            <a:prstGeom prst="roundRect">
              <a:avLst>
                <a:gd name="adj" fmla="val 7324"/>
              </a:avLst>
            </a:prstGeom>
            <a:noFill/>
            <a:ln w="28575">
              <a:solidFill>
                <a:srgbClr val="ADD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15" name="圆角矩形 25"/>
            <p:cNvSpPr/>
            <p:nvPr/>
          </p:nvSpPr>
          <p:spPr>
            <a:xfrm>
              <a:off x="3805426" y="743217"/>
              <a:ext cx="1609972" cy="5281484"/>
            </a:xfrm>
            <a:prstGeom prst="roundRect">
              <a:avLst>
                <a:gd name="adj" fmla="val 7324"/>
              </a:avLst>
            </a:prstGeom>
            <a:noFill/>
            <a:ln w="28575">
              <a:solidFill>
                <a:srgbClr val="ADD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50667" y="3074830"/>
              <a:ext cx="8627570" cy="1218325"/>
              <a:chOff x="150667" y="829972"/>
              <a:chExt cx="8627570" cy="1218325"/>
            </a:xfrm>
          </p:grpSpPr>
          <p:sp>
            <p:nvSpPr>
              <p:cNvPr id="38" name="矩形 37"/>
              <p:cNvSpPr/>
              <p:nvPr/>
            </p:nvSpPr>
            <p:spPr>
              <a:xfrm>
                <a:off x="150667" y="1056021"/>
                <a:ext cx="1696720" cy="833506"/>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察颜观色到洞若观火</a:t>
                </a:r>
                <a:endParaRPr lang="zh-CN" altLang="en-US" sz="1500" b="1" dirty="0">
                  <a:latin typeface="黑体" panose="02010609060101010101" pitchFamily="49" charset="-122"/>
                  <a:ea typeface="黑体" panose="02010609060101010101" pitchFamily="49" charset="-122"/>
                </a:endParaRPr>
              </a:p>
            </p:txBody>
          </p:sp>
          <p:sp>
            <p:nvSpPr>
              <p:cNvPr id="39" name="矩形 38"/>
              <p:cNvSpPr/>
              <p:nvPr/>
            </p:nvSpPr>
            <p:spPr>
              <a:xfrm>
                <a:off x="2073683" y="1041146"/>
                <a:ext cx="1513866" cy="833506"/>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能有所合者谓之能</a:t>
                </a:r>
                <a:endParaRPr lang="zh-CN" altLang="en-US" sz="1500" b="1" dirty="0">
                  <a:latin typeface="黑体" panose="02010609060101010101" pitchFamily="49" charset="-122"/>
                  <a:ea typeface="黑体" panose="02010609060101010101" pitchFamily="49" charset="-122"/>
                </a:endParaRPr>
              </a:p>
            </p:txBody>
          </p:sp>
          <p:sp>
            <p:nvSpPr>
              <p:cNvPr id="40" name="矩形 39"/>
              <p:cNvSpPr/>
              <p:nvPr/>
            </p:nvSpPr>
            <p:spPr>
              <a:xfrm>
                <a:off x="5536063" y="867499"/>
                <a:ext cx="1513866" cy="1180798"/>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存算分离到采存算一体</a:t>
                </a:r>
                <a:endParaRPr lang="zh-CN" altLang="en-US" sz="1500" b="1" dirty="0">
                  <a:latin typeface="黑体" panose="02010609060101010101" pitchFamily="49" charset="-122"/>
                  <a:ea typeface="黑体" panose="02010609060101010101" pitchFamily="49" charset="-122"/>
                </a:endParaRPr>
              </a:p>
            </p:txBody>
          </p:sp>
          <p:sp>
            <p:nvSpPr>
              <p:cNvPr id="41" name="矩形 40"/>
              <p:cNvSpPr/>
              <p:nvPr/>
            </p:nvSpPr>
            <p:spPr>
              <a:xfrm>
                <a:off x="7264371" y="1166556"/>
                <a:ext cx="1513866" cy="833507"/>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心之官则思</a:t>
                </a:r>
                <a:endParaRPr lang="zh-CN" altLang="en-US" sz="1500" b="1" dirty="0">
                  <a:latin typeface="黑体" panose="02010609060101010101" pitchFamily="49" charset="-122"/>
                  <a:ea typeface="黑体" panose="02010609060101010101" pitchFamily="49" charset="-122"/>
                </a:endParaRPr>
              </a:p>
            </p:txBody>
          </p:sp>
          <p:sp>
            <p:nvSpPr>
              <p:cNvPr id="42" name="矩形 41"/>
              <p:cNvSpPr/>
              <p:nvPr/>
            </p:nvSpPr>
            <p:spPr>
              <a:xfrm>
                <a:off x="3711993" y="829972"/>
                <a:ext cx="1740098" cy="1180800"/>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能用众智，则无畏于圣人矣</a:t>
                </a:r>
                <a:endParaRPr lang="zh-CN" altLang="en-US" sz="1500" b="1" dirty="0">
                  <a:latin typeface="黑体" panose="02010609060101010101" pitchFamily="49" charset="-122"/>
                  <a:ea typeface="黑体" panose="02010609060101010101" pitchFamily="49" charset="-122"/>
                </a:endParaRPr>
              </a:p>
            </p:txBody>
          </p:sp>
        </p:grpSp>
        <p:grpSp>
          <p:nvGrpSpPr>
            <p:cNvPr id="17" name="组合 16"/>
            <p:cNvGrpSpPr/>
            <p:nvPr/>
          </p:nvGrpSpPr>
          <p:grpSpPr>
            <a:xfrm>
              <a:off x="292473" y="4255629"/>
              <a:ext cx="8485764" cy="1958884"/>
              <a:chOff x="292473" y="4766319"/>
              <a:chExt cx="8485764" cy="1958884"/>
            </a:xfrm>
          </p:grpSpPr>
          <p:sp>
            <p:nvSpPr>
              <p:cNvPr id="29" name="矩形 28"/>
              <p:cNvSpPr/>
              <p:nvPr/>
            </p:nvSpPr>
            <p:spPr>
              <a:xfrm flipH="1">
                <a:off x="292473" y="6010181"/>
                <a:ext cx="1513866" cy="694589"/>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智能行为模拟</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30" name="图片 29"/>
              <p:cNvPicPr/>
              <p:nvPr/>
            </p:nvPicPr>
            <p:blipFill>
              <a:blip r:embed="rId2"/>
              <a:srcRect/>
              <a:stretch>
                <a:fillRect/>
              </a:stretch>
            </p:blipFill>
            <p:spPr>
              <a:xfrm>
                <a:off x="329406" y="4884795"/>
                <a:ext cx="1440000" cy="900100"/>
              </a:xfrm>
              <a:prstGeom prst="rect">
                <a:avLst/>
              </a:prstGeom>
              <a:noFill/>
              <a:ln>
                <a:noFill/>
              </a:ln>
            </p:spPr>
          </p:pic>
          <p:sp>
            <p:nvSpPr>
              <p:cNvPr id="31" name="矩形 30"/>
              <p:cNvSpPr/>
              <p:nvPr/>
            </p:nvSpPr>
            <p:spPr>
              <a:xfrm flipH="1">
                <a:off x="2073683" y="6009920"/>
                <a:ext cx="1513866" cy="694589"/>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单一计算模式</a:t>
                </a:r>
                <a:endParaRPr lang="en-US" sz="1200" b="1" dirty="0">
                  <a:solidFill>
                    <a:srgbClr val="FF0000"/>
                  </a:solidFill>
                  <a:latin typeface="微软雅黑" panose="020B0503020204020204" pitchFamily="34" charset="-122"/>
                  <a:ea typeface="微软雅黑" panose="020B0503020204020204" pitchFamily="34" charset="-122"/>
                </a:endParaRPr>
              </a:p>
            </p:txBody>
          </p:sp>
          <p:sp>
            <p:nvSpPr>
              <p:cNvPr id="32" name="矩形 31"/>
              <p:cNvSpPr/>
              <p:nvPr/>
            </p:nvSpPr>
            <p:spPr>
              <a:xfrm flipH="1">
                <a:off x="5491465" y="5950616"/>
                <a:ext cx="1714242" cy="694589"/>
              </a:xfrm>
              <a:prstGeom prst="rect">
                <a:avLst/>
              </a:prstGeom>
              <a:no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电信号冯诺依曼计算</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33" name="图片 32" descr="屏幕剪辑"/>
              <p:cNvPicPr/>
              <p:nvPr/>
            </p:nvPicPr>
            <p:blipFill rotWithShape="1">
              <a:blip r:embed="rId3" cstate="print">
                <a:extLst>
                  <a:ext uri="{28A0092B-C50C-407E-A947-70E740481C1C}">
                    <a14:useLocalDpi xmlns:a14="http://schemas.microsoft.com/office/drawing/2010/main" val="0"/>
                  </a:ext>
                </a:extLst>
              </a:blip>
              <a:srcRect l="5791" r="47408" b="8341"/>
              <a:stretch>
                <a:fillRect/>
              </a:stretch>
            </p:blipFill>
            <p:spPr>
              <a:xfrm>
                <a:off x="5771120" y="4766319"/>
                <a:ext cx="1207686" cy="1102033"/>
              </a:xfrm>
              <a:prstGeom prst="rect">
                <a:avLst/>
              </a:prstGeom>
            </p:spPr>
          </p:pic>
          <p:sp>
            <p:nvSpPr>
              <p:cNvPr id="34" name="矩形 33"/>
              <p:cNvSpPr/>
              <p:nvPr/>
            </p:nvSpPr>
            <p:spPr>
              <a:xfrm flipH="1">
                <a:off x="7264371" y="6030614"/>
                <a:ext cx="1513866" cy="416753"/>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硅计算</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35" name="Picture 12" descr="ææºç¡¬ä»¶æ£æµå·¥å·åªä¸ªå¥½_ææºç¡¬ä»¶æ£æµå·¥å·è½¯ä»¶ä¸è½½ãææ°ã-å¤ªå¹³æ´ä¸è½½ä¸­å¿"/>
              <p:cNvPicPr>
                <a:picLocks noChangeArrowheads="1"/>
              </p:cNvPicPr>
              <p:nvPr/>
            </p:nvPicPr>
            <p:blipFill rotWithShape="1">
              <a:blip r:embed="rId4" cstate="print">
                <a:extLst>
                  <a:ext uri="{28A0092B-C50C-407E-A947-70E740481C1C}">
                    <a14:useLocalDpi xmlns:a14="http://schemas.microsoft.com/office/drawing/2010/main" val="0"/>
                  </a:ext>
                </a:extLst>
              </a:blip>
              <a:srcRect l="7143" r="17759"/>
              <a:stretch>
                <a:fillRect/>
              </a:stretch>
            </p:blipFill>
            <p:spPr bwMode="auto">
              <a:xfrm>
                <a:off x="7416107" y="4776156"/>
                <a:ext cx="1215598" cy="1180732"/>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flipH="1">
                <a:off x="3753291" y="6030614"/>
                <a:ext cx="1714242" cy="694589"/>
              </a:xfrm>
              <a:prstGeom prst="rect">
                <a:avLst/>
              </a:prstGeom>
              <a:no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单一智能体模拟</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5"/>
              <a:stretch>
                <a:fillRect/>
              </a:stretch>
            </p:blipFill>
            <p:spPr>
              <a:xfrm>
                <a:off x="4079668" y="4774366"/>
                <a:ext cx="954558" cy="1180097"/>
              </a:xfrm>
              <a:prstGeom prst="rect">
                <a:avLst/>
              </a:prstGeom>
            </p:spPr>
          </p:pic>
        </p:grpSp>
        <p:grpSp>
          <p:nvGrpSpPr>
            <p:cNvPr id="18" name="组合 17"/>
            <p:cNvGrpSpPr/>
            <p:nvPr/>
          </p:nvGrpSpPr>
          <p:grpSpPr>
            <a:xfrm>
              <a:off x="292473" y="817402"/>
              <a:ext cx="8467297" cy="2486066"/>
              <a:chOff x="292473" y="1843222"/>
              <a:chExt cx="8467297" cy="2486066"/>
            </a:xfrm>
          </p:grpSpPr>
          <p:sp>
            <p:nvSpPr>
              <p:cNvPr id="19" name="矩形 18"/>
              <p:cNvSpPr/>
              <p:nvPr/>
            </p:nvSpPr>
            <p:spPr>
              <a:xfrm flipH="1">
                <a:off x="292473" y="3467906"/>
                <a:ext cx="1513868" cy="694589"/>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类脑机能建模</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20" name="图片 19" descr="C:\Users\lenovo\AppData\Local\Microsoft\Windows Live Mail\WLMDSS.tmp\WLM6140.tmp\图2.1.2.png"/>
              <p:cNvPicPr/>
              <p:nvPr/>
            </p:nvPicPr>
            <p:blipFill rotWithShape="1">
              <a:blip r:embed="rId6" cstate="print">
                <a:extLst>
                  <a:ext uri="{28A0092B-C50C-407E-A947-70E740481C1C}">
                    <a14:useLocalDpi xmlns:a14="http://schemas.microsoft.com/office/drawing/2010/main" val="0"/>
                  </a:ext>
                </a:extLst>
              </a:blip>
              <a:srcRect l="18004" r="11425"/>
              <a:stretch>
                <a:fillRect/>
              </a:stretch>
            </p:blipFill>
            <p:spPr bwMode="auto">
              <a:xfrm>
                <a:off x="329406" y="1849168"/>
                <a:ext cx="1440000" cy="1440000"/>
              </a:xfrm>
              <a:prstGeom prst="rect">
                <a:avLst/>
              </a:prstGeom>
              <a:noFill/>
              <a:ln>
                <a:noFill/>
              </a:ln>
            </p:spPr>
          </p:pic>
          <p:sp>
            <p:nvSpPr>
              <p:cNvPr id="21" name="矩形 20"/>
              <p:cNvSpPr/>
              <p:nvPr/>
            </p:nvSpPr>
            <p:spPr>
              <a:xfrm flipH="1">
                <a:off x="2073683" y="3354275"/>
                <a:ext cx="1513868" cy="972424"/>
              </a:xfrm>
              <a:prstGeom prst="rect">
                <a:avLst/>
              </a:prstGeom>
              <a:no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混合神经</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符号</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行为计算模式</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22" name="Picture 2" descr="Navigating the wasteland: A perspective on embodied cognition in a ..."/>
              <p:cNvPicPr>
                <a:picLocks noChangeArrowheads="1"/>
              </p:cNvPicPr>
              <p:nvPr/>
            </p:nvPicPr>
            <p:blipFill rotWithShape="1">
              <a:blip r:embed="rId7" cstate="print">
                <a:extLst>
                  <a:ext uri="{28A0092B-C50C-407E-A947-70E740481C1C}">
                    <a14:useLocalDpi xmlns:a14="http://schemas.microsoft.com/office/drawing/2010/main" val="0"/>
                  </a:ext>
                </a:extLst>
              </a:blip>
              <a:srcRect l="11377" r="11370"/>
              <a:stretch>
                <a:fillRect/>
              </a:stretch>
            </p:blipFill>
            <p:spPr bwMode="auto">
              <a:xfrm>
                <a:off x="2110616" y="1846581"/>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flipH="1">
                <a:off x="5591652" y="3356864"/>
                <a:ext cx="1513868" cy="972424"/>
              </a:xfrm>
              <a:prstGeom prst="rect">
                <a:avLst/>
              </a:prstGeom>
              <a:no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光电耦合非冯诺依曼计算</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24" name="图片 23"/>
              <p:cNvPicPr/>
              <p:nvPr/>
            </p:nvPicPr>
            <p:blipFill>
              <a:blip r:embed="rId8"/>
              <a:stretch>
                <a:fillRect/>
              </a:stretch>
            </p:blipFill>
            <p:spPr>
              <a:xfrm>
                <a:off x="5691061" y="1864467"/>
                <a:ext cx="1315051" cy="1370086"/>
              </a:xfrm>
              <a:prstGeom prst="rect">
                <a:avLst/>
              </a:prstGeom>
            </p:spPr>
          </p:pic>
          <p:sp>
            <p:nvSpPr>
              <p:cNvPr id="25" name="矩形 24"/>
              <p:cNvSpPr/>
              <p:nvPr/>
            </p:nvSpPr>
            <p:spPr>
              <a:xfrm flipH="1">
                <a:off x="7289781" y="3477908"/>
                <a:ext cx="1463048" cy="694588"/>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神经形态计算</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26" name="图片 25"/>
              <p:cNvPicPr/>
              <p:nvPr/>
            </p:nvPicPr>
            <p:blipFill>
              <a:blip r:embed="rId9"/>
              <a:stretch>
                <a:fillRect/>
              </a:stretch>
            </p:blipFill>
            <p:spPr>
              <a:xfrm>
                <a:off x="7282836" y="1843222"/>
                <a:ext cx="1476934" cy="1495768"/>
              </a:xfrm>
              <a:prstGeom prst="rect">
                <a:avLst/>
              </a:prstGeom>
            </p:spPr>
          </p:pic>
          <p:sp>
            <p:nvSpPr>
              <p:cNvPr id="27" name="矩形 26"/>
              <p:cNvSpPr/>
              <p:nvPr/>
            </p:nvSpPr>
            <p:spPr>
              <a:xfrm flipH="1">
                <a:off x="3853478" y="3356864"/>
                <a:ext cx="1513868" cy="694588"/>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多智能体协同与博弈</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28" name="图片 27"/>
              <p:cNvPicPr/>
              <p:nvPr/>
            </p:nvPicPr>
            <p:blipFill rotWithShape="1">
              <a:blip r:embed="rId10">
                <a:extLst>
                  <a:ext uri="{BEBA8EAE-BF5A-486C-A8C5-ECC9F3942E4B}">
                    <a14:imgProps xmlns:a14="http://schemas.microsoft.com/office/drawing/2010/main">
                      <a14:imgLayer r:embed="rId11">
                        <a14:imgEffect>
                          <a14:brightnessContrast bright="33000"/>
                        </a14:imgEffect>
                      </a14:imgLayer>
                    </a14:imgProps>
                  </a:ext>
                </a:extLst>
              </a:blip>
              <a:srcRect l="20469" r="18008" b="15876"/>
              <a:stretch>
                <a:fillRect/>
              </a:stretch>
            </p:blipFill>
            <p:spPr>
              <a:xfrm>
                <a:off x="3897085" y="1943835"/>
                <a:ext cx="1440000" cy="1288576"/>
              </a:xfrm>
              <a:prstGeom prst="rect">
                <a:avLst/>
              </a:prstGeom>
            </p:spPr>
          </p:pic>
        </p:grpSp>
      </p:grpSp>
      <p:sp>
        <p:nvSpPr>
          <p:cNvPr id="43" name="矩形 42"/>
          <p:cNvSpPr/>
          <p:nvPr/>
        </p:nvSpPr>
        <p:spPr>
          <a:xfrm>
            <a:off x="912549" y="6212114"/>
            <a:ext cx="9549888" cy="369332"/>
          </a:xfrm>
          <a:prstGeom prst="rect">
            <a:avLst/>
          </a:prstGeom>
        </p:spPr>
        <p:txBody>
          <a:bodyPr wrap="square">
            <a:spAutoFit/>
          </a:bodyPr>
          <a:lstStyle/>
          <a:p>
            <a:pPr algn="ctr"/>
            <a:r>
              <a:rPr lang="zh-CN" altLang="en-US" dirty="0">
                <a:ea typeface="微软雅黑" panose="020B0503020204020204" pitchFamily="34" charset="-122"/>
              </a:rPr>
              <a:t>摘自中国人工智能学会《人工智能未来趋势、安全、教育与人类关系》蓝皮书 （2020年11月）</a:t>
            </a:r>
            <a:endParaRPr lang="zh-CN" altLang="en-US" dirty="0">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微软雅黑" panose="020B0503020204020204" pitchFamily="34" charset="-122"/>
                <a:cs typeface="Times New Roman" panose="02020603050405020304" pitchFamily="16" charset="0"/>
              </a:rPr>
              <a:t>中国迈向新一代人工智能</a:t>
            </a:r>
            <a:endParaRPr lang="zh-CN" altLang="en-US" dirty="0"/>
          </a:p>
        </p:txBody>
      </p:sp>
      <p:grpSp>
        <p:nvGrpSpPr>
          <p:cNvPr id="6" name="组合 5"/>
          <p:cNvGrpSpPr/>
          <p:nvPr/>
        </p:nvGrpSpPr>
        <p:grpSpPr>
          <a:xfrm>
            <a:off x="168137" y="579044"/>
            <a:ext cx="11949122" cy="5518049"/>
            <a:chOff x="155934" y="610766"/>
            <a:chExt cx="9206269" cy="5099448"/>
          </a:xfrm>
        </p:grpSpPr>
        <p:sp>
          <p:nvSpPr>
            <p:cNvPr id="4" name="矩形 3"/>
            <p:cNvSpPr/>
            <p:nvPr/>
          </p:nvSpPr>
          <p:spPr>
            <a:xfrm>
              <a:off x="155934" y="610766"/>
              <a:ext cx="4490697" cy="5099448"/>
            </a:xfrm>
            <a:prstGeom prst="rect">
              <a:avLst/>
            </a:prstGeom>
          </p:spPr>
          <p:txBody>
            <a:bodyPr wrap="square" lIns="68580" tIns="34290" rIns="68580" bIns="34290">
              <a:spAutoFit/>
            </a:bodyPr>
            <a:lstStyle/>
            <a:p>
              <a:pPr>
                <a:lnSpc>
                  <a:spcPct val="200000"/>
                </a:lnSpc>
              </a:pPr>
              <a:r>
                <a:rPr lang="zh-CN" altLang="zh-CN" sz="2000" dirty="0"/>
                <a:t>潘云鹤院士作为通讯作者，与其他人工智能领域</a:t>
              </a:r>
              <a:r>
                <a:rPr lang="zh-CN" altLang="en-US" sz="2000" dirty="0"/>
                <a:t>年轻</a:t>
              </a:r>
              <a:r>
                <a:rPr lang="zh-CN" altLang="zh-CN" sz="2000" dirty="0"/>
                <a:t>学者在《自然》子刊《机器智能》发表题为《中国迈向新一代人工智能》文章，全景扫描了中国新一代人工智能形成过程和发展现状，指出今后中国新一代人工智能发展面临的</a:t>
              </a:r>
              <a:r>
                <a:rPr lang="zh-CN" altLang="en-US" sz="2000" dirty="0"/>
                <a:t>如下</a:t>
              </a:r>
              <a:r>
                <a:rPr lang="zh-CN" altLang="zh-CN" sz="2000" dirty="0"/>
                <a:t>挑战 </a:t>
              </a:r>
              <a:r>
                <a:rPr lang="zh-CN" altLang="en-US" sz="2000" dirty="0"/>
                <a:t>：</a:t>
              </a:r>
              <a:endParaRPr lang="en-US" altLang="zh-CN" sz="2000" dirty="0"/>
            </a:p>
            <a:p>
              <a:pPr marL="285750" indent="-285750">
                <a:lnSpc>
                  <a:spcPct val="200000"/>
                </a:lnSpc>
                <a:buFont typeface="Wingdings" panose="05000000000000000000" pitchFamily="2" charset="2"/>
                <a:buChar char="l"/>
              </a:pPr>
              <a:r>
                <a:rPr lang="zh-CN" altLang="zh-CN" sz="2000" b="1" dirty="0">
                  <a:solidFill>
                    <a:schemeClr val="tx2"/>
                  </a:solidFill>
                </a:rPr>
                <a:t>大力培养人工智能本土一流人才</a:t>
              </a:r>
              <a:endParaRPr lang="en-US" altLang="zh-CN" sz="2000" b="1" dirty="0">
                <a:solidFill>
                  <a:schemeClr val="tx2"/>
                </a:solidFill>
              </a:endParaRPr>
            </a:p>
            <a:p>
              <a:pPr marL="285750" indent="-285750">
                <a:lnSpc>
                  <a:spcPct val="200000"/>
                </a:lnSpc>
                <a:buFont typeface="Wingdings" panose="05000000000000000000" pitchFamily="2" charset="2"/>
                <a:buChar char="l"/>
              </a:pPr>
              <a:r>
                <a:rPr lang="zh-CN" altLang="zh-CN" sz="2000" b="1" dirty="0">
                  <a:solidFill>
                    <a:schemeClr val="tx2"/>
                  </a:solidFill>
                </a:rPr>
                <a:t>加强学科交叉下人工智能理论突破</a:t>
              </a:r>
              <a:endParaRPr lang="en-US" altLang="zh-CN" sz="2000" b="1" dirty="0">
                <a:solidFill>
                  <a:schemeClr val="tx2"/>
                </a:solidFill>
              </a:endParaRPr>
            </a:p>
            <a:p>
              <a:pPr marL="285750" indent="-285750">
                <a:lnSpc>
                  <a:spcPct val="200000"/>
                </a:lnSpc>
                <a:buFont typeface="Wingdings" panose="05000000000000000000" pitchFamily="2" charset="2"/>
                <a:buChar char="l"/>
              </a:pPr>
              <a:r>
                <a:rPr lang="zh-CN" altLang="zh-CN" sz="2000" b="1" dirty="0">
                  <a:solidFill>
                    <a:schemeClr val="tx2"/>
                  </a:solidFill>
                </a:rPr>
                <a:t>规范人工智能伦理</a:t>
              </a:r>
              <a:endParaRPr lang="en-US" altLang="zh-CN" sz="2000" b="1" dirty="0">
                <a:solidFill>
                  <a:schemeClr val="tx2"/>
                </a:solidFill>
              </a:endParaRPr>
            </a:p>
            <a:p>
              <a:pPr marL="285750" indent="-285750">
                <a:lnSpc>
                  <a:spcPct val="200000"/>
                </a:lnSpc>
                <a:buFont typeface="Wingdings" panose="05000000000000000000" pitchFamily="2" charset="2"/>
                <a:buChar char="l"/>
              </a:pPr>
              <a:r>
                <a:rPr lang="zh-CN" altLang="zh-CN" sz="2000" b="1" dirty="0">
                  <a:solidFill>
                    <a:schemeClr val="tx2"/>
                  </a:solidFill>
                </a:rPr>
                <a:t>构建人工智能发展生态</a:t>
              </a:r>
              <a:r>
                <a:rPr lang="zh-CN" altLang="en-US" sz="2000" b="1" dirty="0">
                  <a:solidFill>
                    <a:schemeClr val="tx2"/>
                  </a:solidFill>
                  <a:ea typeface="微软雅黑" panose="020B0503020204020204" pitchFamily="34" charset="-122"/>
                </a:rPr>
                <a:t>（</a:t>
              </a:r>
              <a:r>
                <a:rPr lang="en-US" altLang="zh-CN" sz="2000" b="1" dirty="0">
                  <a:solidFill>
                    <a:schemeClr val="tx2"/>
                  </a:solidFill>
                  <a:ea typeface="微软雅黑" panose="020B0503020204020204" pitchFamily="34" charset="-122"/>
                </a:rPr>
                <a:t>AI Ecosystem</a:t>
              </a:r>
              <a:r>
                <a:rPr lang="zh-CN" altLang="en-US" sz="2000" b="1" dirty="0">
                  <a:solidFill>
                    <a:schemeClr val="tx2"/>
                  </a:solidFill>
                </a:rPr>
                <a:t>）</a:t>
              </a:r>
              <a:endParaRPr lang="en-US" altLang="zh-CN" sz="2000" b="1" dirty="0">
                <a:solidFill>
                  <a:schemeClr val="tx2"/>
                </a:solidFill>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6631" y="2062831"/>
              <a:ext cx="4715572" cy="2434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在遗憾最小化算法中，玩家</a:t>
            </a:r>
            <a:r>
              <a:rPr lang="en-US" altLang="zh-CN" sz="195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i</a:t>
            </a:r>
            <a:r>
              <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按照如下方法来计算其在每一轮产生的悔恨值（   ）</a:t>
            </a:r>
            <a:endParaRPr lang="zh-CN" altLang="en-US" sz="195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r>
              <a:rPr lang="zh-CN" altLang="zh-CN" sz="1350" dirty="0"/>
              <a:t>其他玩家策略不变，只改变玩家</a:t>
            </a:r>
            <a:r>
              <a:rPr lang="en-US" altLang="zh-CN" sz="1350" dirty="0" err="1"/>
              <a:t>i</a:t>
            </a:r>
            <a:r>
              <a:rPr lang="zh-CN" altLang="zh-CN" sz="1350" dirty="0"/>
              <a:t>的策略后，所产生的收益之差。</a:t>
            </a:r>
            <a:endParaRPr lang="zh-CN" altLang="zh-CN" sz="1350" dirty="0"/>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r>
              <a:rPr lang="zh-CN" altLang="zh-CN" sz="1350" dirty="0"/>
              <a:t>所有玩家策略均改变，所产生的收益之差。</a:t>
            </a:r>
            <a:endParaRPr lang="zh-CN" altLang="zh-CN" sz="1350" dirty="0"/>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r>
              <a:rPr lang="zh-CN" altLang="zh-CN" sz="1350" dirty="0"/>
              <a:t>至少改变</a:t>
            </a:r>
            <a:r>
              <a:rPr lang="en-US" altLang="zh-CN" sz="1350" dirty="0"/>
              <a:t>1</a:t>
            </a:r>
            <a:r>
              <a:rPr lang="zh-CN" altLang="zh-CN" sz="1350" dirty="0"/>
              <a:t>个以上玩家的策略， 所产生的收益之差。</a:t>
            </a:r>
            <a:endParaRPr lang="zh-CN" altLang="zh-CN" sz="1350" dirty="0"/>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r>
              <a:rPr lang="zh-CN" altLang="zh-CN" sz="1350" dirty="0"/>
              <a:t>每个玩家策略不变，只改变收益函数，所产生的收益之差。</a:t>
            </a:r>
            <a:endParaRPr lang="zh-CN" altLang="zh-CN" sz="1350" dirty="0"/>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8" name="图片 17" descr="tmp9CA0"/>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447" y="1"/>
            <a:ext cx="12609172" cy="669129"/>
          </a:xfrm>
        </p:spPr>
        <p:txBody>
          <a:bodyPr/>
          <a:lstStyle/>
          <a:p>
            <a:r>
              <a:rPr lang="zh-CN" altLang="en-US" sz="4000" b="1" dirty="0">
                <a:latin typeface="Times New Roman" panose="02020603050405020304" pitchFamily="16" charset="0"/>
                <a:ea typeface="微软雅黑" panose="020B0503020204020204" pitchFamily="34" charset="-122"/>
                <a:cs typeface="Times New Roman" panose="02020603050405020304" pitchFamily="16" charset="0"/>
              </a:rPr>
              <a:t>推动人工智能生态发展：构建良好生态</a:t>
            </a:r>
            <a:endParaRPr lang="zh-CN" altLang="en-US" dirty="0"/>
          </a:p>
        </p:txBody>
      </p:sp>
      <p:graphicFrame>
        <p:nvGraphicFramePr>
          <p:cNvPr id="4" name="表格 3"/>
          <p:cNvGraphicFramePr>
            <a:graphicFrameLocks noGrp="1"/>
          </p:cNvGraphicFramePr>
          <p:nvPr/>
        </p:nvGraphicFramePr>
        <p:xfrm>
          <a:off x="263480" y="766182"/>
          <a:ext cx="10549832" cy="5698413"/>
        </p:xfrm>
        <a:graphic>
          <a:graphicData uri="http://schemas.openxmlformats.org/drawingml/2006/table">
            <a:tbl>
              <a:tblPr firstRow="1" firstCol="1" bandRow="1">
                <a:tableStyleId>{5C22544A-7EE6-4342-B048-85BDC9FD1C3A}</a:tableStyleId>
              </a:tblPr>
              <a:tblGrid>
                <a:gridCol w="2470530"/>
                <a:gridCol w="3846015"/>
                <a:gridCol w="4233287"/>
              </a:tblGrid>
              <a:tr h="1917674">
                <a:tc>
                  <a:txBody>
                    <a:bodyPr/>
                    <a:lstStyle/>
                    <a:p>
                      <a:pPr marL="0" algn="ctr" defTabSz="914400" rtl="0" eaLnBrk="1" latinLnBrk="0" hangingPunct="1">
                        <a:lnSpc>
                          <a:spcPct val="140000"/>
                        </a:lnSpc>
                        <a:spcAft>
                          <a:spcPts val="0"/>
                        </a:spcAft>
                      </a:pPr>
                      <a:r>
                        <a:rPr lang="en-US" sz="1200" b="0" kern="1200" dirty="0">
                          <a:solidFill>
                            <a:schemeClr val="tx1"/>
                          </a:solidFill>
                          <a:effectLst/>
                          <a:latin typeface="+mn-lt"/>
                          <a:ea typeface="+mn-ea"/>
                          <a:cs typeface="+mn-cs"/>
                        </a:rPr>
                        <a:t> </a:t>
                      </a:r>
                      <a:endParaRPr 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en-US" sz="1200" b="0" kern="1200" dirty="0">
                          <a:solidFill>
                            <a:schemeClr val="tx1"/>
                          </a:solidFill>
                          <a:effectLst/>
                          <a:latin typeface="+mn-lt"/>
                          <a:ea typeface="+mn-ea"/>
                          <a:cs typeface="+mn-cs"/>
                        </a:rPr>
                        <a:t> </a:t>
                      </a:r>
                      <a:endParaRPr 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国家新一代人工智能</a:t>
                      </a:r>
                      <a:endParaRPr lang="en-US" alt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开放创新平台（</a:t>
                      </a:r>
                      <a:r>
                        <a:rPr lang="en-US" altLang="zh-CN" sz="1200" b="0" kern="1200" dirty="0">
                          <a:solidFill>
                            <a:schemeClr val="tx1"/>
                          </a:solidFill>
                          <a:effectLst/>
                          <a:latin typeface="+mn-lt"/>
                          <a:ea typeface="+mn-ea"/>
                          <a:cs typeface="+mn-cs"/>
                        </a:rPr>
                        <a:t>15</a:t>
                      </a:r>
                      <a:r>
                        <a:rPr lang="zh-CN" altLang="en-US" sz="1200" b="0" kern="1200" dirty="0">
                          <a:solidFill>
                            <a:schemeClr val="tx1"/>
                          </a:solidFill>
                          <a:effectLst/>
                          <a:latin typeface="+mn-lt"/>
                          <a:ea typeface="+mn-ea"/>
                          <a:cs typeface="+mn-cs"/>
                        </a:rPr>
                        <a:t>个）</a:t>
                      </a:r>
                      <a:endParaRPr lang="zh-CN" altLang="en-US"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聚焦人工智能重点细分领域，充分发挥行业领军企业、研究机构的引领示范作用，整合技术资源、产业链资源和金融资源，持续输出人工智能核心研发能力和服务能力的重要创新载体。</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自动驾驶（百度）、城市大脑（阿里云）、医疗影像（腾讯）、智能语音（科大讯飞公司）、智能视觉（商汤集团）、视觉计算（上海依图）、营销智能（明略科技）、基础软硬件（华为）、普惠金融（中国平安）、视频感知（海康威视）、智能供应链（京东），图像感知（旷视）、安全大脑（</a:t>
                      </a:r>
                      <a:r>
                        <a:rPr lang="en-US" altLang="zh-CN" sz="1200" b="0" kern="1200" dirty="0">
                          <a:solidFill>
                            <a:schemeClr val="tx1"/>
                          </a:solidFill>
                          <a:effectLst/>
                          <a:latin typeface="+mn-lt"/>
                          <a:ea typeface="+mn-ea"/>
                          <a:cs typeface="+mn-cs"/>
                        </a:rPr>
                        <a:t>360</a:t>
                      </a:r>
                      <a:r>
                        <a:rPr lang="zh-CN" altLang="en-US" sz="1200" b="0" kern="1200" dirty="0">
                          <a:solidFill>
                            <a:schemeClr val="tx1"/>
                          </a:solidFill>
                          <a:effectLst/>
                          <a:latin typeface="+mn-lt"/>
                          <a:ea typeface="+mn-ea"/>
                          <a:cs typeface="+mn-cs"/>
                        </a:rPr>
                        <a:t>）、智慧教育（好未来）、智能家居（小米）</a:t>
                      </a:r>
                      <a:endParaRPr lang="zh-CN" altLang="en-US"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296949">
                <a:tc>
                  <a:txBody>
                    <a:bodyPr/>
                    <a:lstStyle/>
                    <a:p>
                      <a:pPr marL="0" algn="ctr" defTabSz="914400" rtl="0" eaLnBrk="1" latinLnBrk="0" hangingPunct="1">
                        <a:lnSpc>
                          <a:spcPct val="140000"/>
                        </a:lnSpc>
                        <a:spcAft>
                          <a:spcPts val="0"/>
                        </a:spcAft>
                      </a:pPr>
                      <a:endParaRPr lang="en-US" alt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国家新一代人工智能</a:t>
                      </a:r>
                      <a:endParaRPr lang="en-US" alt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创新发展试验区（</a:t>
                      </a:r>
                      <a:r>
                        <a:rPr lang="en-US" altLang="zh-CN" sz="1200" b="0" kern="1200" dirty="0">
                          <a:solidFill>
                            <a:schemeClr val="tx1"/>
                          </a:solidFill>
                          <a:effectLst/>
                          <a:latin typeface="+mn-lt"/>
                          <a:ea typeface="+mn-ea"/>
                          <a:cs typeface="+mn-cs"/>
                        </a:rPr>
                        <a:t>13</a:t>
                      </a:r>
                      <a:r>
                        <a:rPr lang="zh-CN" altLang="en-US" sz="1200" b="0" kern="1200" dirty="0">
                          <a:solidFill>
                            <a:schemeClr val="tx1"/>
                          </a:solidFill>
                          <a:effectLst/>
                          <a:latin typeface="+mn-lt"/>
                          <a:ea typeface="+mn-ea"/>
                          <a:cs typeface="+mn-cs"/>
                        </a:rPr>
                        <a:t>个）</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发挥地方主体作用，在体制机制、政策法规等方面先行先试，形成促进人工智能与经济社会发展深度融合的新路径，探索智能时代政府治理的新方式，推动新一代人工智能健康发展</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en-US" sz="1200" b="0" kern="1200" dirty="0">
                          <a:solidFill>
                            <a:schemeClr val="tx1"/>
                          </a:solidFill>
                          <a:effectLst/>
                          <a:latin typeface="+mn-lt"/>
                          <a:ea typeface="+mn-ea"/>
                          <a:cs typeface="+mn-cs"/>
                        </a:rPr>
                        <a:t> </a:t>
                      </a:r>
                      <a:endParaRPr 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北京、上海、合肥、杭州、深圳、天津、德清、重庆、成都、西安、济南、武汉、广州</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369767">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人工智能创新应用先导区</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定位于攻破难点、痛点的“先锋队”，定位于探索新机制新方法的“试验田”，定位于培养产业发展的“主力军”。鼓励新技术新产品先行先试，着力夯实技术</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产业系统迭代发展的基础</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en-US" sz="1200" b="0" kern="1200" dirty="0">
                          <a:solidFill>
                            <a:schemeClr val="tx1"/>
                          </a:solidFill>
                          <a:effectLst/>
                          <a:latin typeface="+mn-lt"/>
                          <a:ea typeface="+mn-ea"/>
                          <a:cs typeface="+mn-cs"/>
                        </a:rPr>
                        <a:t> </a:t>
                      </a:r>
                      <a:endParaRPr 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上海（浦东新区）、深圳、济南</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青岛</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114023">
                <a:tc gridSpan="3">
                  <a:txBody>
                    <a:bodyPr/>
                    <a:lstStyle/>
                    <a:p>
                      <a:pPr marL="0" indent="0" algn="ctr">
                        <a:spcAft>
                          <a:spcPts val="0"/>
                        </a:spcAft>
                        <a:buFont typeface="Wingdings" panose="05000000000000000000" pitchFamily="2" charset="2"/>
                        <a:buNone/>
                      </a:pPr>
                      <a:endParaRPr lang="en-US" altLang="zh-CN" sz="1600" b="0" kern="100" dirty="0">
                        <a:solidFill>
                          <a:srgbClr val="000000"/>
                        </a:solidFill>
                        <a:effectLst/>
                        <a:latin typeface="+mn-lt"/>
                        <a:ea typeface="楷体" panose="02010609060101010101" charset="-122"/>
                        <a:cs typeface="Times New Roman" panose="02020603050405020304"/>
                      </a:endParaRPr>
                    </a:p>
                    <a:p>
                      <a:pPr marL="0" indent="0" algn="ctr">
                        <a:spcAft>
                          <a:spcPts val="0"/>
                        </a:spcAft>
                        <a:buFont typeface="Wingdings" panose="05000000000000000000" pitchFamily="2" charset="2"/>
                        <a:buNone/>
                      </a:pPr>
                      <a:r>
                        <a:rPr lang="zh-CN" altLang="en-US" sz="1800" b="0" kern="100" dirty="0">
                          <a:solidFill>
                            <a:srgbClr val="000000"/>
                          </a:solidFill>
                          <a:effectLst/>
                          <a:latin typeface="+mn-lt"/>
                          <a:ea typeface="楷体" panose="02010609060101010101" charset="-122"/>
                          <a:cs typeface="Times New Roman" panose="02020603050405020304"/>
                        </a:rPr>
                        <a:t>人才培养和创新载体（</a:t>
                      </a:r>
                      <a:r>
                        <a:rPr lang="en-US" altLang="zh-CN" sz="1800" b="0" kern="100" dirty="0">
                          <a:solidFill>
                            <a:srgbClr val="000000"/>
                          </a:solidFill>
                          <a:effectLst/>
                          <a:latin typeface="+mn-lt"/>
                          <a:ea typeface="楷体" panose="02010609060101010101" charset="-122"/>
                          <a:cs typeface="Times New Roman" panose="02020603050405020304"/>
                        </a:rPr>
                        <a:t>215</a:t>
                      </a:r>
                      <a:r>
                        <a:rPr lang="zh-CN" altLang="en-US" sz="1800" b="0" kern="100" dirty="0">
                          <a:solidFill>
                            <a:srgbClr val="000000"/>
                          </a:solidFill>
                          <a:effectLst/>
                          <a:latin typeface="+mn-lt"/>
                          <a:ea typeface="楷体" panose="02010609060101010101" charset="-122"/>
                          <a:cs typeface="Times New Roman" panose="02020603050405020304"/>
                        </a:rPr>
                        <a:t>高校设置人工智能本科专业、</a:t>
                      </a:r>
                      <a:r>
                        <a:rPr lang="en-US" altLang="zh-CN" sz="1800" b="0" kern="100" dirty="0">
                          <a:solidFill>
                            <a:srgbClr val="000000"/>
                          </a:solidFill>
                          <a:effectLst/>
                          <a:latin typeface="+mn-lt"/>
                          <a:ea typeface="楷体" panose="02010609060101010101" charset="-122"/>
                          <a:cs typeface="Times New Roman" panose="02020603050405020304"/>
                        </a:rPr>
                        <a:t>185</a:t>
                      </a:r>
                      <a:r>
                        <a:rPr lang="zh-CN" altLang="zh-CN" sz="1800" b="0" kern="100" dirty="0">
                          <a:solidFill>
                            <a:srgbClr val="000000"/>
                          </a:solidFill>
                          <a:effectLst/>
                          <a:latin typeface="+mn-lt"/>
                          <a:ea typeface="楷体" panose="02010609060101010101" charset="-122"/>
                          <a:cs typeface="Times New Roman" panose="02020603050405020304"/>
                        </a:rPr>
                        <a:t>所高校设置智能科学与技术本科专业</a:t>
                      </a:r>
                      <a:r>
                        <a:rPr lang="zh-CN" altLang="en-US" sz="1800" b="0" kern="100" dirty="0">
                          <a:solidFill>
                            <a:srgbClr val="000000"/>
                          </a:solidFill>
                          <a:effectLst/>
                          <a:latin typeface="+mn-lt"/>
                          <a:ea typeface="楷体" panose="02010609060101010101" charset="-122"/>
                          <a:cs typeface="Times New Roman" panose="02020603050405020304"/>
                        </a:rPr>
                        <a:t>、</a:t>
                      </a:r>
                      <a:r>
                        <a:rPr lang="en-US" altLang="zh-CN" sz="1800" b="0" kern="100" dirty="0">
                          <a:solidFill>
                            <a:srgbClr val="000000"/>
                          </a:solidFill>
                          <a:effectLst/>
                          <a:latin typeface="+mn-lt"/>
                          <a:ea typeface="楷体" panose="02010609060101010101" charset="-122"/>
                          <a:cs typeface="Times New Roman" panose="02020603050405020304"/>
                        </a:rPr>
                        <a:t>171</a:t>
                      </a:r>
                      <a:r>
                        <a:rPr lang="zh-CN" altLang="en-US" sz="1800" b="0" kern="100" dirty="0">
                          <a:solidFill>
                            <a:srgbClr val="000000"/>
                          </a:solidFill>
                          <a:effectLst/>
                          <a:latin typeface="+mn-lt"/>
                          <a:ea typeface="楷体" panose="02010609060101010101" charset="-122"/>
                          <a:cs typeface="Times New Roman" panose="02020603050405020304"/>
                        </a:rPr>
                        <a:t>所</a:t>
                      </a:r>
                      <a:r>
                        <a:rPr lang="zh-CN" altLang="zh-CN" sz="1800" b="0" kern="100" dirty="0">
                          <a:solidFill>
                            <a:srgbClr val="000000"/>
                          </a:solidFill>
                          <a:effectLst/>
                          <a:latin typeface="+mn-lt"/>
                          <a:ea typeface="楷体" panose="02010609060101010101" charset="-122"/>
                          <a:cs typeface="Times New Roman" panose="02020603050405020304"/>
                        </a:rPr>
                        <a:t>普通高等学校高等职业教育（专科）</a:t>
                      </a:r>
                      <a:r>
                        <a:rPr lang="zh-CN" altLang="en-US" sz="1800" b="0" kern="100" dirty="0">
                          <a:solidFill>
                            <a:srgbClr val="000000"/>
                          </a:solidFill>
                          <a:effectLst/>
                          <a:latin typeface="+mn-lt"/>
                          <a:ea typeface="楷体" panose="02010609060101010101" charset="-122"/>
                          <a:cs typeface="Times New Roman" panose="02020603050405020304"/>
                        </a:rPr>
                        <a:t>设置</a:t>
                      </a:r>
                      <a:r>
                        <a:rPr lang="en-US" altLang="zh-CN" sz="1800" b="0" kern="100" dirty="0">
                          <a:solidFill>
                            <a:srgbClr val="000000"/>
                          </a:solidFill>
                          <a:effectLst/>
                          <a:latin typeface="+mn-lt"/>
                          <a:ea typeface="楷体" panose="02010609060101010101" charset="-122"/>
                          <a:cs typeface="Times New Roman" panose="02020603050405020304"/>
                        </a:rPr>
                        <a:t>“</a:t>
                      </a:r>
                      <a:r>
                        <a:rPr lang="zh-CN" altLang="zh-CN" sz="1800" b="0" kern="100" dirty="0">
                          <a:solidFill>
                            <a:srgbClr val="000000"/>
                          </a:solidFill>
                          <a:effectLst/>
                          <a:latin typeface="+mn-lt"/>
                          <a:ea typeface="楷体" panose="02010609060101010101" charset="-122"/>
                          <a:cs typeface="Times New Roman" panose="02020603050405020304"/>
                        </a:rPr>
                        <a:t>人工智能技术服务</a:t>
                      </a:r>
                      <a:r>
                        <a:rPr lang="en-US" altLang="zh-CN" sz="1800" b="0" kern="100" dirty="0">
                          <a:solidFill>
                            <a:srgbClr val="000000"/>
                          </a:solidFill>
                          <a:effectLst/>
                          <a:latin typeface="+mn-lt"/>
                          <a:ea typeface="楷体" panose="02010609060101010101" charset="-122"/>
                          <a:cs typeface="Times New Roman" panose="02020603050405020304"/>
                        </a:rPr>
                        <a:t>“</a:t>
                      </a:r>
                      <a:r>
                        <a:rPr lang="zh-CN" altLang="zh-CN" sz="1800" b="0" kern="100" dirty="0">
                          <a:solidFill>
                            <a:srgbClr val="000000"/>
                          </a:solidFill>
                          <a:effectLst/>
                          <a:latin typeface="+mn-lt"/>
                          <a:ea typeface="楷体" panose="02010609060101010101" charset="-122"/>
                          <a:cs typeface="Times New Roman" panose="02020603050405020304"/>
                        </a:rPr>
                        <a:t>专业</a:t>
                      </a:r>
                      <a:endParaRPr lang="zh-CN" altLang="zh-CN" sz="1800" b="0" kern="100" dirty="0">
                        <a:solidFill>
                          <a:srgbClr val="000000"/>
                        </a:solidFill>
                        <a:effectLst/>
                        <a:latin typeface="+mn-lt"/>
                        <a:ea typeface="楷体" panose="02010609060101010101" charset="-122"/>
                        <a:cs typeface="Times New Roman" panose="02020603050405020304"/>
                      </a:endParaRPr>
                    </a:p>
                    <a:p>
                      <a:pPr marL="0" algn="ctr" defTabSz="914400" rtl="0" eaLnBrk="1" latinLnBrk="0" hangingPunct="1">
                        <a:lnSpc>
                          <a:spcPct val="140000"/>
                        </a:lnSpc>
                        <a:spcAft>
                          <a:spcPts val="0"/>
                        </a:spcAft>
                      </a:pPr>
                      <a:endParaRPr lang="zh-CN" sz="16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100392" y="1012271"/>
            <a:ext cx="11797552" cy="3087512"/>
          </a:xfrm>
          <a:prstGeom prst="rect">
            <a:avLst/>
          </a:prstGeom>
          <a:solidFill>
            <a:schemeClr val="bg1"/>
          </a:solidFill>
        </p:spPr>
        <p:txBody>
          <a:bodyPr wrap="square" rtlCol="0">
            <a:spAutoFit/>
          </a:bodyPr>
          <a:lstStyle/>
          <a:p>
            <a:pPr marL="0" indent="0" algn="ctr">
              <a:buNone/>
            </a:pPr>
            <a:r>
              <a:rPr lang="zh-CN" altLang="zh-CN" sz="3000" b="1" dirty="0">
                <a:latin typeface="Times New Roman" panose="02020603050405020304" pitchFamily="16" charset="0"/>
                <a:ea typeface="黑体" panose="02010609060101010101" pitchFamily="49" charset="-122"/>
                <a:cs typeface="Times New Roman" panose="02020603050405020304" pitchFamily="16" charset="0"/>
              </a:rPr>
              <a:t>“我们必须知道，我们必将知道”</a:t>
            </a:r>
            <a:r>
              <a:rPr lang="en-US" altLang="zh-CN" sz="3000" b="1"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3000" b="1" dirty="0">
                <a:latin typeface="Times New Roman" panose="02020603050405020304" pitchFamily="16" charset="0"/>
                <a:ea typeface="黑体" panose="02010609060101010101" pitchFamily="49" charset="-122"/>
                <a:cs typeface="Times New Roman" panose="02020603050405020304" pitchFamily="16" charset="0"/>
              </a:rPr>
              <a:t>大卫·希尔伯特 （</a:t>
            </a:r>
            <a:r>
              <a:rPr lang="en-US" altLang="zh-CN" sz="3000" dirty="0">
                <a:latin typeface="Times New Roman" panose="02020603050405020304" pitchFamily="16" charset="0"/>
                <a:ea typeface="黑体" panose="02010609060101010101" pitchFamily="49" charset="-122"/>
                <a:cs typeface="Times New Roman" panose="02020603050405020304" pitchFamily="16" charset="0"/>
              </a:rPr>
              <a:t>David Hilbert</a:t>
            </a:r>
            <a:r>
              <a:rPr lang="zh-CN" altLang="zh-CN" sz="3000" b="1"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3000" b="1" dirty="0">
              <a:latin typeface="Times New Roman" panose="02020603050405020304" pitchFamily="16" charset="0"/>
              <a:ea typeface="黑体" panose="02010609060101010101" pitchFamily="49" charset="-122"/>
              <a:cs typeface="Times New Roman" panose="02020603050405020304" pitchFamily="16" charset="0"/>
            </a:endParaRPr>
          </a:p>
          <a:p>
            <a:pPr marL="0" indent="0" algn="ctr">
              <a:buNone/>
            </a:pPr>
            <a:endParaRPr lang="en-US" altLang="zh-CN" sz="30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007870" y="523875"/>
            <a:ext cx="8718550" cy="2095500"/>
          </a:xfrm>
          <a:prstGeom prst="rect">
            <a:avLst/>
          </a:prstGeom>
          <a:noFill/>
        </p:spPr>
        <p:txBody>
          <a:bodyPr vert="horz" wrap="square" rtlCol="0" anchor="ctr" anchorCtr="0">
            <a:noAutofit/>
          </a:bodyPr>
          <a:lstStyle/>
          <a:p>
            <a:r>
              <a:rPr lang="zh-CN" altLang="zh-CN" dirty="0"/>
              <a:t>对于一个博弈问题，可以同时存在多个纳什均衡解。假设有甲和乙两名猎手一起去打猎，打猎目标可以选择猎兔、也可以选择猎鹿。表</a:t>
            </a:r>
            <a:r>
              <a:rPr lang="en-US" altLang="zh-CN" dirty="0"/>
              <a:t>1</a:t>
            </a:r>
            <a:r>
              <a:rPr lang="zh-CN" altLang="zh-CN" dirty="0"/>
              <a:t>中给出了在狩猎博弈中，甲和乙两名猎手获得收益的情况。由于每位猎人可以单独猎兔、而猎鹿需要两位猎手合作才能完成，因此猎兔获得收益较小、猎鹿获得收益较大。</a:t>
            </a:r>
            <a:endParaRPr lang="en-US" altLang="zh-CN" dirty="0"/>
          </a:p>
          <a:p>
            <a:r>
              <a:rPr lang="zh-CN" altLang="zh-CN" dirty="0"/>
              <a:t>根据表</a:t>
            </a:r>
            <a:r>
              <a:rPr lang="en-US" altLang="zh-CN" dirty="0"/>
              <a:t>1</a:t>
            </a:r>
            <a:r>
              <a:rPr lang="zh-CN" altLang="zh-CN" dirty="0"/>
              <a:t>找出不同的纳什均衡解，分析不同纳什均衡中所有参与者收益总和是否相等。将表</a:t>
            </a:r>
            <a:r>
              <a:rPr lang="en-US" altLang="zh-CN" dirty="0"/>
              <a:t>1</a:t>
            </a:r>
            <a:r>
              <a:rPr lang="zh-CN" altLang="zh-CN" dirty="0"/>
              <a:t>例子与囚徒困境例子相结合，说明纳什均衡解不一定是最优解。</a:t>
            </a:r>
            <a:endParaRPr lang="zh-CN" altLang="zh-CN" dirty="0"/>
          </a:p>
        </p:txBody>
      </p:sp>
      <p:graphicFrame>
        <p:nvGraphicFramePr>
          <p:cNvPr id="10" name="表格 9"/>
          <p:cNvGraphicFramePr>
            <a:graphicFrameLocks noGrp="1"/>
          </p:cNvGraphicFramePr>
          <p:nvPr>
            <p:custDataLst>
              <p:tags r:id="rId2"/>
            </p:custDataLst>
          </p:nvPr>
        </p:nvGraphicFramePr>
        <p:xfrm>
          <a:off x="2168525" y="2861945"/>
          <a:ext cx="4921250" cy="1918335"/>
        </p:xfrm>
        <a:graphic>
          <a:graphicData uri="http://schemas.openxmlformats.org/drawingml/2006/table">
            <a:tbl>
              <a:tblPr firstRow="1" bandRow="1">
                <a:tableStyleId>{5C22544A-7EE6-4342-B048-85BDC9FD1C3A}</a:tableStyleId>
              </a:tblPr>
              <a:tblGrid>
                <a:gridCol w="1385570"/>
                <a:gridCol w="1767840"/>
                <a:gridCol w="1767840"/>
              </a:tblGrid>
              <a:tr h="429260">
                <a:tc>
                  <a:txBody>
                    <a:bodyPr/>
                    <a:lstStyle/>
                    <a:p>
                      <a:endParaRPr lang="zh-CN" sz="950" kern="100">
                        <a:effectLst/>
                        <a:latin typeface="Calibri" panose="020F0502020204030204" pitchFamily="34" charset="0"/>
                        <a:cs typeface="Times New Roman" panose="02020603050405020304" pitchFamily="16" charset="0"/>
                      </a:endParaRPr>
                    </a:p>
                  </a:txBody>
                  <a:tcPr marL="66378" marR="66378" marT="33189" marB="33189" anchor="ctr"/>
                </a:tc>
                <a:tc>
                  <a:txBody>
                    <a:bodyPr/>
                    <a:lstStyle/>
                    <a:p>
                      <a:pPr>
                        <a:spcAft>
                          <a:spcPts val="0"/>
                        </a:spcAft>
                      </a:pPr>
                      <a:r>
                        <a:rPr lang="zh-CN" sz="1200" kern="100">
                          <a:effectLst/>
                        </a:rPr>
                        <a:t>甲猎鹿</a:t>
                      </a:r>
                      <a:endParaRPr lang="zh-CN" sz="1200" kern="100">
                        <a:effectLst/>
                        <a:latin typeface="Calibri" panose="020F0502020204030204" pitchFamily="34" charset="0"/>
                        <a:ea typeface="宋体" panose="02010600030101010101" pitchFamily="2" charset="-122"/>
                        <a:cs typeface="Times New Roman" panose="02020603050405020304" pitchFamily="16" charset="0"/>
                      </a:endParaRPr>
                    </a:p>
                  </a:txBody>
                  <a:tcPr marL="66378" marR="66378" marT="33189" marB="33189" anchor="ctr"/>
                </a:tc>
                <a:tc>
                  <a:txBody>
                    <a:bodyPr/>
                    <a:lstStyle/>
                    <a:p>
                      <a:pPr>
                        <a:spcAft>
                          <a:spcPts val="0"/>
                        </a:spcAft>
                      </a:pPr>
                      <a:r>
                        <a:rPr lang="zh-CN" sz="1200" kern="100">
                          <a:effectLst/>
                        </a:rPr>
                        <a:t>甲猎兔</a:t>
                      </a:r>
                      <a:endParaRPr lang="zh-CN" sz="1200" kern="100">
                        <a:effectLst/>
                        <a:latin typeface="Calibri" panose="020F0502020204030204" pitchFamily="34" charset="0"/>
                        <a:ea typeface="宋体" panose="02010600030101010101" pitchFamily="2" charset="-122"/>
                        <a:cs typeface="Times New Roman" panose="02020603050405020304" pitchFamily="16" charset="0"/>
                      </a:endParaRPr>
                    </a:p>
                  </a:txBody>
                  <a:tcPr marL="66378" marR="66378" marT="33189" marB="33189" anchor="ctr"/>
                </a:tc>
              </a:tr>
              <a:tr h="744220">
                <a:tc>
                  <a:txBody>
                    <a:bodyPr/>
                    <a:lstStyle/>
                    <a:p>
                      <a:pPr>
                        <a:spcAft>
                          <a:spcPts val="0"/>
                        </a:spcAft>
                      </a:pPr>
                      <a:r>
                        <a:rPr lang="zh-CN" sz="1200" kern="100">
                          <a:effectLst/>
                        </a:rPr>
                        <a:t>乙猎鹿</a:t>
                      </a:r>
                      <a:endParaRPr lang="zh-CN" sz="1200" kern="100">
                        <a:effectLst/>
                        <a:latin typeface="Calibri" panose="020F0502020204030204" pitchFamily="34" charset="0"/>
                        <a:ea typeface="宋体" panose="02010600030101010101" pitchFamily="2" charset="-122"/>
                        <a:cs typeface="Times New Roman" panose="02020603050405020304" pitchFamily="16" charset="0"/>
                      </a:endParaRPr>
                    </a:p>
                  </a:txBody>
                  <a:tcPr marL="66378" marR="66378" marT="33189" marB="33189" anchor="ctr"/>
                </a:tc>
                <a:tc>
                  <a:txBody>
                    <a:bodyPr/>
                    <a:lstStyle/>
                    <a:p>
                      <a:pPr>
                        <a:spcAft>
                          <a:spcPts val="0"/>
                        </a:spcAft>
                      </a:pPr>
                      <a:r>
                        <a:rPr lang="zh-CN" sz="1200" kern="100">
                          <a:effectLst/>
                        </a:rPr>
                        <a:t>两人收益均为</a:t>
                      </a:r>
                      <a:r>
                        <a:rPr lang="en-US" sz="1200" kern="100">
                          <a:effectLst/>
                        </a:rPr>
                        <a:t>5</a:t>
                      </a:r>
                      <a:endParaRPr lang="en-US" sz="1200" kern="100">
                        <a:effectLst/>
                        <a:latin typeface="Calibri" panose="020F0502020204030204" pitchFamily="34" charset="0"/>
                        <a:ea typeface="宋体" panose="02010600030101010101" pitchFamily="2" charset="-122"/>
                        <a:cs typeface="Times New Roman" panose="02020603050405020304" pitchFamily="16" charset="0"/>
                      </a:endParaRPr>
                    </a:p>
                  </a:txBody>
                  <a:tcPr marL="66378" marR="66378" marT="33189" marB="33189" anchor="ctr"/>
                </a:tc>
                <a:tc>
                  <a:txBody>
                    <a:bodyPr/>
                    <a:lstStyle/>
                    <a:p>
                      <a:pPr>
                        <a:spcAft>
                          <a:spcPts val="0"/>
                        </a:spcAft>
                      </a:pPr>
                      <a:r>
                        <a:rPr lang="zh-CN" sz="1200" kern="100">
                          <a:effectLst/>
                        </a:rPr>
                        <a:t>甲收益为</a:t>
                      </a:r>
                      <a:r>
                        <a:rPr lang="en-US" sz="1200" kern="100">
                          <a:effectLst/>
                        </a:rPr>
                        <a:t>3</a:t>
                      </a:r>
                      <a:r>
                        <a:rPr lang="zh-CN" sz="1200" kern="100">
                          <a:effectLst/>
                        </a:rPr>
                        <a:t>，乙收益为</a:t>
                      </a:r>
                      <a:r>
                        <a:rPr lang="en-US" sz="1200" kern="100">
                          <a:effectLst/>
                        </a:rPr>
                        <a:t>0</a:t>
                      </a:r>
                      <a:endParaRPr lang="en-US" sz="1200" kern="100">
                        <a:effectLst/>
                        <a:latin typeface="Calibri" panose="020F0502020204030204" pitchFamily="34" charset="0"/>
                        <a:ea typeface="宋体" panose="02010600030101010101" pitchFamily="2" charset="-122"/>
                        <a:cs typeface="Times New Roman" panose="02020603050405020304" pitchFamily="16" charset="0"/>
                      </a:endParaRPr>
                    </a:p>
                  </a:txBody>
                  <a:tcPr marL="66378" marR="66378" marT="33189" marB="33189" anchor="ctr"/>
                </a:tc>
              </a:tr>
              <a:tr h="744855">
                <a:tc>
                  <a:txBody>
                    <a:bodyPr/>
                    <a:lstStyle/>
                    <a:p>
                      <a:pPr>
                        <a:spcAft>
                          <a:spcPts val="0"/>
                        </a:spcAft>
                      </a:pPr>
                      <a:r>
                        <a:rPr lang="zh-CN" sz="1200" kern="100">
                          <a:effectLst/>
                        </a:rPr>
                        <a:t>乙猎兔</a:t>
                      </a:r>
                      <a:endParaRPr lang="zh-CN" sz="1200" kern="100">
                        <a:effectLst/>
                        <a:latin typeface="Calibri" panose="020F0502020204030204" pitchFamily="34" charset="0"/>
                        <a:ea typeface="宋体" panose="02010600030101010101" pitchFamily="2" charset="-122"/>
                        <a:cs typeface="Times New Roman" panose="02020603050405020304" pitchFamily="16" charset="0"/>
                      </a:endParaRPr>
                    </a:p>
                  </a:txBody>
                  <a:tcPr marL="66378" marR="66378" marT="33189" marB="33189" anchor="ctr"/>
                </a:tc>
                <a:tc>
                  <a:txBody>
                    <a:bodyPr/>
                    <a:lstStyle/>
                    <a:p>
                      <a:pPr>
                        <a:spcAft>
                          <a:spcPts val="0"/>
                        </a:spcAft>
                      </a:pPr>
                      <a:r>
                        <a:rPr lang="zh-CN" sz="1200" kern="100">
                          <a:effectLst/>
                        </a:rPr>
                        <a:t>甲收益为</a:t>
                      </a:r>
                      <a:r>
                        <a:rPr lang="en-US" sz="1200" kern="100">
                          <a:effectLst/>
                        </a:rPr>
                        <a:t>0</a:t>
                      </a:r>
                      <a:r>
                        <a:rPr lang="zh-CN" sz="1200" kern="100">
                          <a:effectLst/>
                        </a:rPr>
                        <a:t>，乙收益为</a:t>
                      </a:r>
                      <a:r>
                        <a:rPr lang="en-US" sz="1200" kern="100">
                          <a:effectLst/>
                        </a:rPr>
                        <a:t>3</a:t>
                      </a:r>
                      <a:endParaRPr lang="en-US" sz="1200" kern="100">
                        <a:effectLst/>
                        <a:latin typeface="Calibri" panose="020F0502020204030204" pitchFamily="34" charset="0"/>
                        <a:ea typeface="宋体" panose="02010600030101010101" pitchFamily="2" charset="-122"/>
                        <a:cs typeface="Times New Roman" panose="02020603050405020304" pitchFamily="16" charset="0"/>
                      </a:endParaRPr>
                    </a:p>
                  </a:txBody>
                  <a:tcPr marL="66378" marR="66378" marT="33189" marB="33189" anchor="ctr"/>
                </a:tc>
                <a:tc>
                  <a:txBody>
                    <a:bodyPr/>
                    <a:lstStyle/>
                    <a:p>
                      <a:pPr>
                        <a:spcAft>
                          <a:spcPts val="0"/>
                        </a:spcAft>
                      </a:pPr>
                      <a:r>
                        <a:rPr lang="zh-CN" sz="1200" kern="100" dirty="0">
                          <a:effectLst/>
                        </a:rPr>
                        <a:t>两人收益均为</a:t>
                      </a:r>
                      <a:r>
                        <a:rPr lang="en-US" sz="1200" kern="100" dirty="0">
                          <a:effectLst/>
                        </a:rPr>
                        <a:t>3</a:t>
                      </a:r>
                      <a:endParaRPr lang="en-US" sz="1200" kern="100" dirty="0">
                        <a:effectLst/>
                        <a:latin typeface="Calibri" panose="020F0502020204030204" pitchFamily="34" charset="0"/>
                        <a:ea typeface="宋体" panose="02010600030101010101" pitchFamily="2" charset="-122"/>
                        <a:cs typeface="Times New Roman" panose="02020603050405020304" pitchFamily="16" charset="0"/>
                      </a:endParaRPr>
                    </a:p>
                  </a:txBody>
                  <a:tcPr marL="66378" marR="66378" marT="33189" marB="33189" anchor="ctr"/>
                </a:tc>
              </a:tr>
            </a:tbl>
          </a:graphicData>
        </a:graphic>
      </p:graphicFrame>
      <p:sp>
        <p:nvSpPr>
          <p:cNvPr id="11" name="Rectangle 1"/>
          <p:cNvSpPr>
            <a:spLocks noChangeArrowheads="1"/>
          </p:cNvSpPr>
          <p:nvPr/>
        </p:nvSpPr>
        <p:spPr bwMode="auto">
          <a:xfrm>
            <a:off x="3035300" y="2495868"/>
            <a:ext cx="4121785" cy="35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pitchFamily="16" charset="0"/>
              </a:rPr>
              <a:t>表</a:t>
            </a:r>
            <a:r>
              <a:rPr kumimoji="0" lang="en-US" altLang="zh-CN" sz="1400" b="1" i="0" u="none" strike="noStrike" cap="none" normalizeH="0" baseline="0" dirty="0">
                <a:ln>
                  <a:noFill/>
                </a:ln>
                <a:solidFill>
                  <a:schemeClr val="tx1"/>
                </a:solidFill>
                <a:effectLst/>
                <a:latin typeface="Calibri" panose="020F0502020204030204" pitchFamily="34" charset="0"/>
                <a:ea typeface="楷体" panose="02010609060101010101" charset="-122"/>
                <a:cs typeface="Times New Roman" panose="02020603050405020304" pitchFamily="16" charset="0"/>
              </a:rPr>
              <a:t>1</a:t>
            </a:r>
            <a:r>
              <a:rPr kumimoji="0" lang="zh-CN" altLang="en-US" sz="1400" b="1" i="0" u="none" strike="noStrike" cap="none" normalizeH="0" baseline="0" dirty="0">
                <a:ln>
                  <a:noFill/>
                </a:ln>
                <a:solidFill>
                  <a:schemeClr val="tx1"/>
                </a:solidFill>
                <a:effectLst/>
                <a:latin typeface="楷体" panose="02010609060101010101" charset="-122"/>
                <a:ea typeface="楷体" panose="02010609060101010101" charset="-122"/>
                <a:cs typeface="Times New Roman" panose="02020603050405020304" pitchFamily="16" charset="0"/>
              </a:rPr>
              <a:t>猎鹿博弈中采取行动及获得的收益</a:t>
            </a:r>
            <a:endParaRPr kumimoji="0" lang="zh-CN" altLang="en-US" sz="4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450" b="0" i="0" u="none" strike="noStrike" cap="none" normalizeH="0" baseline="0" dirty="0">
              <a:ln>
                <a:noFill/>
              </a:ln>
              <a:solidFill>
                <a:schemeClr val="tx1"/>
              </a:solidFill>
              <a:effectLst/>
              <a:latin typeface="Arial" panose="020B0604020202020204" pitchFamily="34" charset="0"/>
            </a:endParaRPr>
          </a:p>
        </p:txBody>
      </p:sp>
      <p:sp>
        <p:nvSpPr>
          <p:cNvPr id="2" name="圆角矩形 1"/>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grpSp>
        <p:nvGrpSpPr>
          <p:cNvPr id="9" name="组合 8"/>
          <p:cNvGrpSpPr/>
          <p:nvPr>
            <p:custDataLst>
              <p:tags r:id="rId4"/>
            </p:custDataLst>
          </p:nvPr>
        </p:nvGrpSpPr>
        <p:grpSpPr>
          <a:xfrm>
            <a:off x="0" y="0"/>
            <a:ext cx="4286250" cy="490220"/>
            <a:chOff x="-5270500" y="0"/>
            <a:chExt cx="5715000" cy="653627"/>
          </a:xfrm>
        </p:grpSpPr>
        <p:sp>
          <p:nvSpPr>
            <p:cNvPr id="5" name="TitleBackground"/>
            <p:cNvSpPr/>
            <p:nvPr>
              <p:custDataLst>
                <p:tags r:id="rId5"/>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6"/>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7"/>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ipText"/>
            <p:cNvSpPr txBox="1"/>
            <p:nvPr>
              <p:custDataLst>
                <p:tags r:id="rId8"/>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2" name="图片 11" descr="tmp9CA0"/>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pic>
        <p:nvPicPr>
          <p:cNvPr id="3" name="图片 2"/>
          <p:cNvPicPr>
            <a:picLocks noChangeAspect="1"/>
          </p:cNvPicPr>
          <p:nvPr/>
        </p:nvPicPr>
        <p:blipFill>
          <a:blip r:embed="rId11"/>
          <a:stretch>
            <a:fillRect/>
          </a:stretch>
        </p:blipFill>
        <p:spPr>
          <a:xfrm>
            <a:off x="2546985" y="5092065"/>
            <a:ext cx="7019925" cy="866775"/>
          </a:xfrm>
          <a:prstGeom prst="rect">
            <a:avLst/>
          </a:prstGeom>
        </p:spPr>
      </p:pic>
    </p:spTree>
    <p:custDataLst>
      <p:tags r:id="rId1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111885" y="476250"/>
            <a:ext cx="9910445" cy="2143125"/>
          </a:xfrm>
          <a:prstGeom prst="rect">
            <a:avLst/>
          </a:prstGeom>
          <a:noFill/>
        </p:spPr>
        <p:txBody>
          <a:bodyPr vert="horz" wrap="square" rtlCol="0" anchor="ctr" anchorCtr="0">
            <a:noAutofit/>
          </a:bodyPr>
          <a:lstStyle/>
          <a:p>
            <a:r>
              <a:rPr lang="zh-CN" altLang="zh-CN" dirty="0"/>
              <a:t>在</a:t>
            </a:r>
            <a:r>
              <a:rPr lang="en-US" altLang="zh-CN" dirty="0"/>
              <a:t>8.2.2</a:t>
            </a:r>
            <a:r>
              <a:rPr lang="zh-CN" altLang="zh-CN" dirty="0"/>
              <a:t>节中，用石头</a:t>
            </a:r>
            <a:r>
              <a:rPr lang="en-US" altLang="zh-CN" dirty="0"/>
              <a:t>-</a:t>
            </a:r>
            <a:r>
              <a:rPr lang="zh-CN" altLang="zh-CN" dirty="0"/>
              <a:t>布</a:t>
            </a:r>
            <a:r>
              <a:rPr lang="en-US" altLang="zh-CN" dirty="0"/>
              <a:t>-</a:t>
            </a:r>
            <a:r>
              <a:rPr lang="zh-CN" altLang="zh-CN" dirty="0"/>
              <a:t>剪刀的游戏介绍了遗憾最小化算法和遗憾匹配，尝试计算在二轮中，假设玩家</a:t>
            </a:r>
            <a:r>
              <a:rPr lang="en-US" altLang="zh-CN" dirty="0"/>
              <a:t>A</a:t>
            </a:r>
            <a:r>
              <a:rPr lang="zh-CN" altLang="zh-CN" dirty="0"/>
              <a:t>在第二局按照遗憾值最大的策略选择</a:t>
            </a:r>
            <a:r>
              <a:rPr lang="en-US" altLang="zh-CN" dirty="0"/>
              <a:t>“</a:t>
            </a:r>
            <a:r>
              <a:rPr lang="zh-CN" altLang="zh-CN" dirty="0"/>
              <a:t>剪刀</a:t>
            </a:r>
            <a:r>
              <a:rPr lang="en-US" altLang="zh-CN" dirty="0"/>
              <a:t>”</a:t>
            </a:r>
            <a:r>
              <a:rPr lang="zh-CN" altLang="zh-CN" dirty="0"/>
              <a:t>、玩家</a:t>
            </a:r>
            <a:r>
              <a:rPr lang="en-US" altLang="zh-CN" dirty="0"/>
              <a:t>B</a:t>
            </a:r>
            <a:r>
              <a:rPr lang="zh-CN" altLang="zh-CN" dirty="0"/>
              <a:t>随机选择</a:t>
            </a:r>
            <a:r>
              <a:rPr lang="en-US" altLang="zh-CN" dirty="0"/>
              <a:t>“</a:t>
            </a:r>
            <a:r>
              <a:rPr lang="zh-CN" altLang="zh-CN" dirty="0"/>
              <a:t>布</a:t>
            </a:r>
            <a:r>
              <a:rPr lang="en-US" altLang="zh-CN" dirty="0"/>
              <a:t>”</a:t>
            </a:r>
            <a:r>
              <a:rPr lang="zh-CN" altLang="zh-CN" dirty="0"/>
              <a:t>，游戏结束后，求玩家</a:t>
            </a:r>
            <a:r>
              <a:rPr lang="en-US" altLang="zh-CN" dirty="0"/>
              <a:t>B</a:t>
            </a:r>
            <a:r>
              <a:rPr lang="zh-CN" altLang="zh-CN" dirty="0"/>
              <a:t>不同行动的遗憾值以及在第三轮中可能采取的每种行动的概率。</a:t>
            </a:r>
            <a:endParaRPr lang="zh-CN" altLang="zh-CN" dirty="0"/>
          </a:p>
        </p:txBody>
      </p:sp>
      <p:sp>
        <p:nvSpPr>
          <p:cNvPr id="2" name="圆角矩形 1"/>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pitchFamily="34" charset="-122"/>
                <a:ea typeface="微软雅黑" panose="020B0503020204020204" pitchFamily="34" charset="-122"/>
              </a:rPr>
              <a:t>作答</a:t>
            </a:r>
            <a:endParaRPr lang="zh-CN" altLang="en-US" sz="1600">
              <a:solidFill>
                <a:srgbClr val="FFFFF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447290" y="2272665"/>
            <a:ext cx="7239000" cy="3448050"/>
          </a:xfrm>
          <a:prstGeom prst="rect">
            <a:avLst/>
          </a:prstGeom>
        </p:spPr>
      </p:pic>
      <p:grpSp>
        <p:nvGrpSpPr>
          <p:cNvPr id="9" name="组合 8"/>
          <p:cNvGrpSpPr/>
          <p:nvPr>
            <p:custDataLst>
              <p:tags r:id="rId4"/>
            </p:custDataLst>
          </p:nvPr>
        </p:nvGrpSpPr>
        <p:grpSpPr>
          <a:xfrm>
            <a:off x="0" y="0"/>
            <a:ext cx="4286250" cy="490220"/>
            <a:chOff x="-5270500" y="0"/>
            <a:chExt cx="5715000" cy="653627"/>
          </a:xfrm>
        </p:grpSpPr>
        <p:sp>
          <p:nvSpPr>
            <p:cNvPr id="5" name="TitleBackground"/>
            <p:cNvSpPr/>
            <p:nvPr>
              <p:custDataLst>
                <p:tags r:id="rId5"/>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6"/>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7"/>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zh-CN" altLang="en-US" sz="19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ipText"/>
            <p:cNvSpPr txBox="1"/>
            <p:nvPr>
              <p:custDataLst>
                <p:tags r:id="rId8"/>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15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0" name="图片 9" descr="tmp9CA0"/>
          <p:cNvPicPr>
            <a:picLocks noChangeAspect="1"/>
          </p:cNvPicPr>
          <p:nvPr>
            <p:custDataLst>
              <p:tags r:id="rId9"/>
            </p:custDataLst>
          </p:nvPr>
        </p:nvPicPr>
        <p:blipFill>
          <a:blip r:embed="rId10"/>
          <a:stretch>
            <a:fillRect/>
          </a:stretch>
        </p:blipFill>
        <p:spPr>
          <a:xfrm>
            <a:off x="10642600" y="63500"/>
            <a:ext cx="1422400" cy="508000"/>
          </a:xfrm>
          <a:prstGeom prst="rect">
            <a:avLst/>
          </a:prstGeom>
        </p:spPr>
      </p:pic>
    </p:spTree>
    <p:custDataLst>
      <p:tags r:id="rId1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提纲</a:t>
            </a:r>
            <a:endParaRPr lang="zh-CN" altLang="en-US" dirty="0"/>
          </a:p>
        </p:txBody>
      </p:sp>
      <p:sp>
        <p:nvSpPr>
          <p:cNvPr id="5" name="文本框 4"/>
          <p:cNvSpPr txBox="1"/>
          <p:nvPr/>
        </p:nvSpPr>
        <p:spPr>
          <a:xfrm>
            <a:off x="935665" y="1015554"/>
            <a:ext cx="6103088" cy="2745495"/>
          </a:xfrm>
          <a:prstGeom prst="rect">
            <a:avLst/>
          </a:prstGeom>
          <a:noFill/>
        </p:spPr>
        <p:txBody>
          <a:bodyPr wrap="square">
            <a:spAutoFit/>
          </a:bodyPr>
          <a:lstStyle/>
          <a:p>
            <a:pPr defTabSz="457200" eaLnBrk="0" hangingPunct="0">
              <a:lnSpc>
                <a:spcPct val="150000"/>
              </a:lnSpc>
              <a:defRPr/>
            </a:pPr>
            <a:r>
              <a:rPr lang="en-US" altLang="zh-CN" sz="4000" b="1" dirty="0">
                <a:solidFill>
                  <a:schemeClr val="accent2">
                    <a:lumMod val="60000"/>
                    <a:lumOff val="40000"/>
                  </a:schemeClr>
                </a:solidFill>
                <a:latin typeface="Times New Roman" panose="02020603050405020304" pitchFamily="16" charset="0"/>
                <a:ea typeface="黑体" panose="02010609060101010101" pitchFamily="49" charset="-122"/>
                <a:cs typeface="Times New Roman" panose="02020603050405020304" pitchFamily="16" charset="0"/>
              </a:rPr>
              <a:t>1</a:t>
            </a:r>
            <a:r>
              <a:rPr lang="zh-CN" altLang="en-US" sz="4000" b="1" dirty="0">
                <a:solidFill>
                  <a:schemeClr val="accent2">
                    <a:lumMod val="60000"/>
                    <a:lumOff val="40000"/>
                  </a:schemeClr>
                </a:solidFill>
                <a:latin typeface="Times New Roman" panose="02020603050405020304" pitchFamily="16" charset="0"/>
                <a:ea typeface="黑体" panose="02010609060101010101" pitchFamily="49" charset="-122"/>
                <a:cs typeface="Times New Roman" panose="02020603050405020304" pitchFamily="16" charset="0"/>
              </a:rPr>
              <a:t>、 记忆驱动的智能计算</a:t>
            </a:r>
            <a:endParaRPr lang="en-US" altLang="zh-CN" sz="4000" b="1" dirty="0">
              <a:solidFill>
                <a:schemeClr val="accent2">
                  <a:lumMod val="60000"/>
                  <a:lumOff val="40000"/>
                </a:schemeClr>
              </a:solidFill>
              <a:latin typeface="Times New Roman" panose="02020603050405020304" pitchFamily="16" charset="0"/>
              <a:ea typeface="黑体" panose="02010609060101010101" pitchFamily="49" charset="-122"/>
              <a:cs typeface="Times New Roman" panose="02020603050405020304" pitchFamily="16" charset="0"/>
            </a:endParaRPr>
          </a:p>
          <a:p>
            <a:pPr defTabSz="457200" eaLnBrk="0" hangingPunct="0">
              <a:lnSpc>
                <a:spcPct val="150000"/>
              </a:lnSpc>
              <a:defRPr/>
            </a:pP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2</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 可计算社会学</a:t>
            </a:r>
            <a:endParaRPr lang="en-US" altLang="zh-CN" sz="4000" b="1" dirty="0">
              <a:latin typeface="Times New Roman" panose="02020603050405020304" pitchFamily="16" charset="0"/>
              <a:ea typeface="黑体" panose="02010609060101010101" pitchFamily="49" charset="-122"/>
              <a:cs typeface="Times New Roman" panose="02020603050405020304" pitchFamily="16" charset="0"/>
            </a:endParaRPr>
          </a:p>
          <a:p>
            <a:pPr defTabSz="457200" eaLnBrk="0" hangingPunct="0">
              <a:lnSpc>
                <a:spcPct val="150000"/>
              </a:lnSpc>
              <a:defRPr/>
            </a:pPr>
            <a:r>
              <a:rPr lang="en-US" altLang="zh-CN" sz="4000" b="1"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4000" b="1" dirty="0">
                <a:latin typeface="Times New Roman" panose="02020603050405020304" pitchFamily="16" charset="0"/>
                <a:ea typeface="黑体" panose="02010609060101010101" pitchFamily="49" charset="-122"/>
                <a:cs typeface="Times New Roman" panose="02020603050405020304" pitchFamily="16" charset="0"/>
              </a:rPr>
              <a:t>、若干挑战</a:t>
            </a:r>
            <a:endParaRPr lang="en-US" altLang="zh-CN" sz="4000" b="1"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Wrong"/>
</p:tagLst>
</file>

<file path=ppt/tags/tag100.xml><?xml version="1.0" encoding="utf-8"?>
<p:tagLst xmlns:p="http://schemas.openxmlformats.org/presentationml/2006/main">
  <p:tag name="RAINPROBLEMTYPE" val="ProblemTypeMarker"/>
</p:tagLst>
</file>

<file path=ppt/tags/tag101.xml><?xml version="1.0" encoding="utf-8"?>
<p:tagLst xmlns:p="http://schemas.openxmlformats.org/presentationml/2006/main">
  <p:tag name="RAINPROBLEMTYPE" val="ProblemTypeMarker"/>
</p:tagLst>
</file>

<file path=ppt/tags/tag102.xml><?xml version="1.0" encoding="utf-8"?>
<p:tagLst xmlns:p="http://schemas.openxmlformats.org/presentationml/2006/main">
  <p:tag name="RAINPROBLEMTYPE" val="ProblemTypeMarker"/>
</p:tagLst>
</file>

<file path=ppt/tags/tag103.xml><?xml version="1.0" encoding="utf-8"?>
<p:tagLst xmlns:p="http://schemas.openxmlformats.org/presentationml/2006/main">
  <p:tag name="RAINPROBLEMTYPE" val="ProblemTypeMarker"/>
</p:tagLst>
</file>

<file path=ppt/tags/tag104.xml><?xml version="1.0" encoding="utf-8"?>
<p:tagLst xmlns:p="http://schemas.openxmlformats.org/presentationml/2006/main">
  <p:tag name="RAINPROBLEM" val="ProblemSetting"/>
  <p:tag name="RAINPROBLEMTYPE" val="ShortAnswer"/>
</p:tagLst>
</file>

<file path=ppt/tags/tag105.xml><?xml version="1.0" encoding="utf-8"?>
<p:tagLst xmlns:p="http://schemas.openxmlformats.org/presentationml/2006/main">
  <p:tag name="RAINPROBLEM" val="ShortAnswer"/>
  <p:tag name="PROBLEMSCORE" val="5.0"/>
  <p:tag name="PROBLEMVOICEALLOWED" val="False"/>
</p:tagLst>
</file>

<file path=ppt/tags/tag106.xml><?xml version="1.0" encoding="utf-8"?>
<p:tagLst xmlns:p="http://schemas.openxmlformats.org/presentationml/2006/main">
  <p:tag name="COMMONDATA" val="eyJoZGlkIjoiYTc2ZGZiNzZiNDVlOGViOWVmM2JhOTY0NGJkNjUyYzgifQ=="/>
</p:tagLst>
</file>

<file path=ppt/tags/tag11.xml><?xml version="1.0" encoding="utf-8"?>
<p:tagLst xmlns:p="http://schemas.openxmlformats.org/presentationml/2006/main">
  <p:tag name="RAINPROBLEM" val="ProblemSubmit"/>
  <p:tag name="RAINPROBLEMTYPE" val="MultipleChoice"/>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Item"/>
</p:tagLst>
</file>

<file path=ppt/tags/tag24.xml><?xml version="1.0" encoding="utf-8"?>
<p:tagLst xmlns:p="http://schemas.openxmlformats.org/presentationml/2006/main">
  <p:tag name="RAINPROBLEM" val="ProblemBullet"/>
  <p:tag name="RAINPROBLEMTYPE" val="MultipleChoice"/>
  <p:tag name="RAINBULLET" val="Wrong"/>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Bullet"/>
  <p:tag name="RAINPROBLEMTYPE" val="MultipleChoice"/>
  <p:tag name="RAINBULLET" val="Wrong"/>
</p:tagLst>
</file>

<file path=ppt/tags/tag27.xml><?xml version="1.0" encoding="utf-8"?>
<p:tagLst xmlns:p="http://schemas.openxmlformats.org/presentationml/2006/main">
  <p:tag name="RAINPROBLEM" val="ProblemBullet"/>
  <p:tag name="RAINPROBLEMTYPE" val="MultipleChoice"/>
  <p:tag name="RAINBULLET" val="Correct"/>
</p:tagLst>
</file>

<file path=ppt/tags/tag28.xml><?xml version="1.0" encoding="utf-8"?>
<p:tagLst xmlns:p="http://schemas.openxmlformats.org/presentationml/2006/main">
  <p:tag name="RAINPROBLEM" val="ProblemSubmit"/>
  <p:tag name="RAINPROBLEMTYPE" val="MultipleChoice"/>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 val="ProblemSetting"/>
  <p:tag name="RAINPROBLEMTYPE" val="MultipleChoice"/>
</p:tagLst>
</file>

<file path=ppt/tags/tag35.xml><?xml version="1.0" encoding="utf-8"?>
<p:tagLst xmlns:p="http://schemas.openxmlformats.org/presentationml/2006/main">
  <p:tag name="RAINPROBLEM" val="MultipleChoice"/>
  <p:tag name="PROBLEMSCORE" val="1.0"/>
</p:tagLst>
</file>

<file path=ppt/tags/tag36.xml><?xml version="1.0" encoding="utf-8"?>
<p:tagLst xmlns:p="http://schemas.openxmlformats.org/presentationml/2006/main">
  <p:tag name="RAINPROBLEM" val="ProblemBody"/>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Item"/>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 val="ProblemItem"/>
</p:tagLst>
</file>

<file path=ppt/tags/tag41.xml><?xml version="1.0" encoding="utf-8"?>
<p:tagLst xmlns:p="http://schemas.openxmlformats.org/presentationml/2006/main">
  <p:tag name="RAINPROBLEM" val="ProblemBullet"/>
  <p:tag name="RAINPROBLEMTYPE" val="MultipleChoice"/>
  <p:tag name="RAINBULLET" val="Correct"/>
</p:tagLst>
</file>

<file path=ppt/tags/tag42.xml><?xml version="1.0" encoding="utf-8"?>
<p:tagLst xmlns:p="http://schemas.openxmlformats.org/presentationml/2006/main">
  <p:tag name="RAINPROBLEM" val="ProblemBullet"/>
  <p:tag name="RAINPROBLEMTYPE" val="MultipleChoice"/>
  <p:tag name="RAINBULLET" val="Wrong"/>
</p:tagLst>
</file>

<file path=ppt/tags/tag43.xml><?xml version="1.0" encoding="utf-8"?>
<p:tagLst xmlns:p="http://schemas.openxmlformats.org/presentationml/2006/main">
  <p:tag name="RAINPROBLEM" val="ProblemBullet"/>
  <p:tag name="RAINPROBLEMTYPE" val="MultipleChoice"/>
  <p:tag name="RAINBULLET" val="Wrong"/>
</p:tagLst>
</file>

<file path=ppt/tags/tag44.xml><?xml version="1.0" encoding="utf-8"?>
<p:tagLst xmlns:p="http://schemas.openxmlformats.org/presentationml/2006/main">
  <p:tag name="RAINPROBLEM" val="ProblemBullet"/>
  <p:tag name="RAINPROBLEMTYPE" val="MultipleChoice"/>
  <p:tag name="RAINBULLET" val="Wrong"/>
</p:tagLst>
</file>

<file path=ppt/tags/tag45.xml><?xml version="1.0" encoding="utf-8"?>
<p:tagLst xmlns:p="http://schemas.openxmlformats.org/presentationml/2006/main">
  <p:tag name="RAINPROBLEM" val="ProblemSubmit"/>
  <p:tag name="RAINPROBLEMTYPE" val="MultipleChoice"/>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 val="ProblemSetting"/>
  <p:tag name="RAINPROBLEMTYPE" val="MultipleChoice"/>
</p:tagLst>
</file>

<file path=ppt/tags/tag52.xml><?xml version="1.0" encoding="utf-8"?>
<p:tagLst xmlns:p="http://schemas.openxmlformats.org/presentationml/2006/main">
  <p:tag name="RAINPROBLEM" val="MultipleChoice"/>
  <p:tag name="PROBLEMSCORE" val="1.0"/>
</p:tagLst>
</file>

<file path=ppt/tags/tag53.xml><?xml version="1.0" encoding="utf-8"?>
<p:tagLst xmlns:p="http://schemas.openxmlformats.org/presentationml/2006/main">
  <p:tag name="RAINPROBLEM" val="ProblemBody"/>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Item"/>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Item"/>
</p:tagLst>
</file>

<file path=ppt/tags/tag58.xml><?xml version="1.0" encoding="utf-8"?>
<p:tagLst xmlns:p="http://schemas.openxmlformats.org/presentationml/2006/main">
  <p:tag name="RAINPROBLEM" val="ProblemBullet"/>
  <p:tag name="RAINPROBLEMTYPE" val="MultipleChoice"/>
  <p:tag name="RAINBULLET" val="Correct"/>
</p:tagLst>
</file>

<file path=ppt/tags/tag59.xml><?xml version="1.0" encoding="utf-8"?>
<p:tagLst xmlns:p="http://schemas.openxmlformats.org/presentationml/2006/main">
  <p:tag name="RAINPROBLEM" val="ProblemBullet"/>
  <p:tag name="RAINPROBLEMTYPE" val="MultipleChoice"/>
  <p:tag name="RAINBULLET" val="Wrong"/>
</p:tagLst>
</file>

<file path=ppt/tags/tag6.xml><?xml version="1.0" encoding="utf-8"?>
<p:tagLst xmlns:p="http://schemas.openxmlformats.org/presentationml/2006/main">
  <p:tag name="RAINPROBLEM" val="ProblemItem"/>
</p:tagLst>
</file>

<file path=ppt/tags/tag60.xml><?xml version="1.0" encoding="utf-8"?>
<p:tagLst xmlns:p="http://schemas.openxmlformats.org/presentationml/2006/main">
  <p:tag name="RAINPROBLEM" val="ProblemBullet"/>
  <p:tag name="RAINPROBLEMTYPE" val="MultipleChoice"/>
  <p:tag name="RAINBULLET" val="Wrong"/>
</p:tagLst>
</file>

<file path=ppt/tags/tag61.xml><?xml version="1.0" encoding="utf-8"?>
<p:tagLst xmlns:p="http://schemas.openxmlformats.org/presentationml/2006/main">
  <p:tag name="RAINPROBLEM" val="ProblemBullet"/>
  <p:tag name="RAINPROBLEMTYPE" val="MultipleChoice"/>
  <p:tag name="RAINBULLET" val="Wrong"/>
</p:tagLst>
</file>

<file path=ppt/tags/tag62.xml><?xml version="1.0" encoding="utf-8"?>
<p:tagLst xmlns:p="http://schemas.openxmlformats.org/presentationml/2006/main">
  <p:tag name="RAINPROBLEM" val="ProblemSubmit"/>
  <p:tag name="RAINPROBLEMTYPE" val="MultipleChoice"/>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 val="ProblemSetting"/>
  <p:tag name="RAINPROBLEMTYPE" val="MultipleChoice"/>
</p:tagLst>
</file>

<file path=ppt/tags/tag69.xml><?xml version="1.0" encoding="utf-8"?>
<p:tagLst xmlns:p="http://schemas.openxmlformats.org/presentationml/2006/main">
  <p:tag name="RAINPROBLEM" val="MultipleChoice"/>
  <p:tag name="PROBLEMSCORE" val="1.0"/>
</p:tagLst>
</file>

<file path=ppt/tags/tag7.xml><?xml version="1.0" encoding="utf-8"?>
<p:tagLst xmlns:p="http://schemas.openxmlformats.org/presentationml/2006/main">
  <p:tag name="RAINPROBLEM" val="ProblemBullet"/>
  <p:tag name="RAINPROBLEMTYPE" val="MultipleChoice"/>
  <p:tag name="RAINBULLET" val="Correct"/>
</p:tagLst>
</file>

<file path=ppt/tags/tag70.xml><?xml version="1.0" encoding="utf-8"?>
<p:tagLst xmlns:p="http://schemas.openxmlformats.org/presentationml/2006/main">
  <p:tag name="RAINPROBLEM" val="ProblemBody"/>
</p:tagLst>
</file>

<file path=ppt/tags/tag71.xml><?xml version="1.0" encoding="utf-8"?>
<p:tagLst xmlns:p="http://schemas.openxmlformats.org/presentationml/2006/main">
  <p:tag name="RAINPROBLEM" val="ProblemItem"/>
</p:tagLst>
</file>

<file path=ppt/tags/tag72.xml><?xml version="1.0" encoding="utf-8"?>
<p:tagLst xmlns:p="http://schemas.openxmlformats.org/presentationml/2006/main">
  <p:tag name="RAINPROBLEM" val="ProblemItem"/>
</p:tagLst>
</file>

<file path=ppt/tags/tag73.xml><?xml version="1.0" encoding="utf-8"?>
<p:tagLst xmlns:p="http://schemas.openxmlformats.org/presentationml/2006/main">
  <p:tag name="RAINPROBLEM" val="ProblemItem"/>
</p:tagLst>
</file>

<file path=ppt/tags/tag74.xml><?xml version="1.0" encoding="utf-8"?>
<p:tagLst xmlns:p="http://schemas.openxmlformats.org/presentationml/2006/main">
  <p:tag name="RAINPROBLEM" val="ProblemItem"/>
</p:tagLst>
</file>

<file path=ppt/tags/tag75.xml><?xml version="1.0" encoding="utf-8"?>
<p:tagLst xmlns:p="http://schemas.openxmlformats.org/presentationml/2006/main">
  <p:tag name="RAINPROBLEM" val="ProblemBullet"/>
  <p:tag name="RAINPROBLEMTYPE" val="MultipleChoice"/>
  <p:tag name="RAINBULLET" val="Correct"/>
</p:tagLst>
</file>

<file path=ppt/tags/tag76.xml><?xml version="1.0" encoding="utf-8"?>
<p:tagLst xmlns:p="http://schemas.openxmlformats.org/presentationml/2006/main">
  <p:tag name="RAINPROBLEM" val="ProblemBullet"/>
  <p:tag name="RAINPROBLEMTYPE" val="MultipleChoice"/>
  <p:tag name="RAINBULLET" val="Wrong"/>
</p:tagLst>
</file>

<file path=ppt/tags/tag77.xml><?xml version="1.0" encoding="utf-8"?>
<p:tagLst xmlns:p="http://schemas.openxmlformats.org/presentationml/2006/main">
  <p:tag name="RAINPROBLEM" val="ProblemBullet"/>
  <p:tag name="RAINPROBLEMTYPE" val="MultipleChoice"/>
  <p:tag name="RAINBULLET" val="Wrong"/>
</p:tagLst>
</file>

<file path=ppt/tags/tag78.xml><?xml version="1.0" encoding="utf-8"?>
<p:tagLst xmlns:p="http://schemas.openxmlformats.org/presentationml/2006/main">
  <p:tag name="RAINPROBLEM" val="ProblemBullet"/>
  <p:tag name="RAINPROBLEMTYPE" val="MultipleChoice"/>
  <p:tag name="RAINBULLET" val="Wrong"/>
</p:tagLst>
</file>

<file path=ppt/tags/tag79.xml><?xml version="1.0" encoding="utf-8"?>
<p:tagLst xmlns:p="http://schemas.openxmlformats.org/presentationml/2006/main">
  <p:tag name="RAINPROBLEM" val="ProblemSubmit"/>
  <p:tag name="RAINPROBLEMTYPE" val="MultipleChoice"/>
</p:tagLst>
</file>

<file path=ppt/tags/tag8.xml><?xml version="1.0" encoding="utf-8"?>
<p:tagLst xmlns:p="http://schemas.openxmlformats.org/presentationml/2006/main">
  <p:tag name="RAINPROBLEM" val="ProblemBullet"/>
  <p:tag name="RAINPROBLEMTYPE" val="MultipleChoice"/>
  <p:tag name="RAINBULLET" val="Wrong"/>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TYPE" val="ProblemTypeMarker"/>
</p:tagLst>
</file>

<file path=ppt/tags/tag85.xml><?xml version="1.0" encoding="utf-8"?>
<p:tagLst xmlns:p="http://schemas.openxmlformats.org/presentationml/2006/main">
  <p:tag name="RAINPROBLEM" val="ProblemSetting"/>
  <p:tag name="RAINPROBLEMTYPE" val="MultipleChoice"/>
</p:tagLst>
</file>

<file path=ppt/tags/tag86.xml><?xml version="1.0" encoding="utf-8"?>
<p:tagLst xmlns:p="http://schemas.openxmlformats.org/presentationml/2006/main">
  <p:tag name="RAINPROBLEM" val="MultipleChoice"/>
  <p:tag name="PROBLEMSCORE" val="1.0"/>
</p:tagLst>
</file>

<file path=ppt/tags/tag87.xml><?xml version="1.0" encoding="utf-8"?>
<p:tagLst xmlns:p="http://schemas.openxmlformats.org/presentationml/2006/main">
  <p:tag name="RAINPROBLEM" val="ProblemBody"/>
</p:tagLst>
</file>

<file path=ppt/tags/tag88.xml><?xml version="1.0" encoding="utf-8"?>
<p:tagLst xmlns:p="http://schemas.openxmlformats.org/presentationml/2006/main">
  <p:tag name="KSO_WM_UNIT_TABLE_BEAUTIFY" val="smartTable{5a314a96-de29-4ed4-a676-1c62b011653d}"/>
  <p:tag name="TABLE_ENDDRAG_ORIGIN_RECT" val="387*151"/>
  <p:tag name="TABLE_ENDDRAG_RECT" val="339*227*387*151"/>
</p:tagLst>
</file>

<file path=ppt/tags/tag89.xml><?xml version="1.0" encoding="utf-8"?>
<p:tagLst xmlns:p="http://schemas.openxmlformats.org/presentationml/2006/main">
  <p:tag name="RAINPROBLEM" val="ProblemSubmit"/>
  <p:tag name="RAINPROBLEMTYPE" val="ShortAnswer"/>
</p:tagLst>
</file>

<file path=ppt/tags/tag9.xml><?xml version="1.0" encoding="utf-8"?>
<p:tagLst xmlns:p="http://schemas.openxmlformats.org/presentationml/2006/main">
  <p:tag name="RAINPROBLEM" val="ProblemBullet"/>
  <p:tag name="RAINPROBLEMTYPE" val="MultipleChoice"/>
  <p:tag name="RAINBULLET" val="Wrong"/>
</p:tagLst>
</file>

<file path=ppt/tags/tag90.xml><?xml version="1.0" encoding="utf-8"?>
<p:tagLst xmlns:p="http://schemas.openxmlformats.org/presentationml/2006/main">
  <p:tag name="RAINPROBLEMTYPE" val="ProblemTypeMarker"/>
</p:tagLst>
</file>

<file path=ppt/tags/tag91.xml><?xml version="1.0" encoding="utf-8"?>
<p:tagLst xmlns:p="http://schemas.openxmlformats.org/presentationml/2006/main">
  <p:tag name="RAINPROBLEMTYPE" val="ProblemTypeMarker"/>
</p:tagLst>
</file>

<file path=ppt/tags/tag92.xml><?xml version="1.0" encoding="utf-8"?>
<p:tagLst xmlns:p="http://schemas.openxmlformats.org/presentationml/2006/main">
  <p:tag name="RAINPROBLEMTYPE" val="ProblemTypeMarker"/>
</p:tagLst>
</file>

<file path=ppt/tags/tag93.xml><?xml version="1.0" encoding="utf-8"?>
<p:tagLst xmlns:p="http://schemas.openxmlformats.org/presentationml/2006/main">
  <p:tag name="RAINPROBLEMTYPE" val="ProblemTypeMarker"/>
</p:tagLst>
</file>

<file path=ppt/tags/tag94.xml><?xml version="1.0" encoding="utf-8"?>
<p:tagLst xmlns:p="http://schemas.openxmlformats.org/presentationml/2006/main">
  <p:tag name="RAINPROBLEMTYPE" val="ProblemTypeMarker"/>
</p:tagLst>
</file>

<file path=ppt/tags/tag95.xml><?xml version="1.0" encoding="utf-8"?>
<p:tagLst xmlns:p="http://schemas.openxmlformats.org/presentationml/2006/main">
  <p:tag name="RAINPROBLEM" val="ProblemSetting"/>
  <p:tag name="RAINPROBLEMTYPE" val="ShortAnswer"/>
</p:tagLst>
</file>

<file path=ppt/tags/tag96.xml><?xml version="1.0" encoding="utf-8"?>
<p:tagLst xmlns:p="http://schemas.openxmlformats.org/presentationml/2006/main">
  <p:tag name="RAINPROBLEM" val="ShortAnswer"/>
  <p:tag name="PROBLEMSCORE" val="5.0"/>
  <p:tag name="PROBLEMVOICEALLOWED" val="False"/>
</p:tagLst>
</file>

<file path=ppt/tags/tag97.xml><?xml version="1.0" encoding="utf-8"?>
<p:tagLst xmlns:p="http://schemas.openxmlformats.org/presentationml/2006/main">
  <p:tag name="RAINPROBLEM" val="ProblemBody"/>
</p:tagLst>
</file>

<file path=ppt/tags/tag98.xml><?xml version="1.0" encoding="utf-8"?>
<p:tagLst xmlns:p="http://schemas.openxmlformats.org/presentationml/2006/main">
  <p:tag name="RAINPROBLEM" val="ProblemSubmit"/>
  <p:tag name="RAINPROBLEMTYPE" val="ShortAnswer"/>
</p:tagLst>
</file>

<file path=ppt/tags/tag99.xml><?xml version="1.0" encoding="utf-8"?>
<p:tagLst xmlns:p="http://schemas.openxmlformats.org/presentationml/2006/main">
  <p:tag name="RAINPROBLEMTYPE" val="ProblemTypeMarker"/>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15555</Words>
  <Application>WPS 演示</Application>
  <PresentationFormat>宽屏</PresentationFormat>
  <Paragraphs>1131</Paragraphs>
  <Slides>61</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61</vt:i4>
      </vt:variant>
    </vt:vector>
  </HeadingPairs>
  <TitlesOfParts>
    <vt:vector size="79" baseType="lpstr">
      <vt:lpstr>Arial</vt:lpstr>
      <vt:lpstr>宋体</vt:lpstr>
      <vt:lpstr>Wingdings</vt:lpstr>
      <vt:lpstr>Calibri</vt:lpstr>
      <vt:lpstr>黑体</vt:lpstr>
      <vt:lpstr>华文楷体</vt:lpstr>
      <vt:lpstr>华文新魏</vt:lpstr>
      <vt:lpstr>Times New Roman</vt:lpstr>
      <vt:lpstr>微软雅黑</vt:lpstr>
      <vt:lpstr>楷体</vt:lpstr>
      <vt:lpstr>Arial Unicode MS</vt:lpstr>
      <vt:lpstr>Verdana</vt:lpstr>
      <vt:lpstr>Times New Roman</vt:lpstr>
      <vt:lpstr>Cambria Math</vt:lpstr>
      <vt:lpstr>Cambria Math</vt:lpstr>
      <vt:lpstr>Tahoma</vt:lpstr>
      <vt:lpstr>等线</vt:lpstr>
      <vt:lpstr>Office Theme</vt:lpstr>
      <vt:lpstr>人工智能发展与挑战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记忆是人类认知的基石</vt:lpstr>
      <vt:lpstr>记忆单元之间及其与环境的交互</vt:lpstr>
      <vt:lpstr>模型中的记忆(internal memory)</vt:lpstr>
      <vt:lpstr>从分段学习到“端到端”学习</vt:lpstr>
      <vt:lpstr>从分段学习到“端到端”学习</vt:lpstr>
      <vt:lpstr>从分段学习到“端到端”学习 </vt:lpstr>
      <vt:lpstr>从图灵机到神经图灵机</vt:lpstr>
      <vt:lpstr>利用外在记忆体中的知识进行可计算推理</vt:lpstr>
      <vt:lpstr>外在记忆体中的知识的不同利用方式</vt:lpstr>
      <vt:lpstr>有效利用当前数据、已有知识和未知交互</vt:lpstr>
      <vt:lpstr>有效利用当前数据、已有知识和未知交互的挑战</vt:lpstr>
      <vt:lpstr>跨媒体综合推理</vt:lpstr>
      <vt:lpstr>跨媒体综合推理</vt:lpstr>
      <vt:lpstr>仅有短期记忆的人生</vt:lpstr>
      <vt:lpstr>人类大脑是现有唯一证据</vt:lpstr>
      <vt:lpstr>提纲</vt:lpstr>
      <vt:lpstr>三元空间融合时代</vt:lpstr>
      <vt:lpstr>三元空间大数据相互映照、彼此补充</vt:lpstr>
      <vt:lpstr>社会学研究：观察与实验</vt:lpstr>
      <vt:lpstr>社会学研究：观察与实验</vt:lpstr>
      <vt:lpstr>三元空间大数据相互映照、彼此补充</vt:lpstr>
      <vt:lpstr>可计算社会学</vt:lpstr>
      <vt:lpstr>计算思维成为可计算社会学研究的思维方式</vt:lpstr>
      <vt:lpstr>MIT通过学科交叉重塑人才培养模式</vt:lpstr>
      <vt:lpstr>哈佛大学商学院在案例分析中重视人工智能</vt:lpstr>
      <vt:lpstr>谷歌预测流感方法中的人工智能</vt:lpstr>
      <vt:lpstr>谷歌预测流感方法中的人工智能</vt:lpstr>
      <vt:lpstr>小数据  Versus  大数据</vt:lpstr>
      <vt:lpstr>人工智能与学科交叉中存在的“数据之学科鸿沟”</vt:lpstr>
      <vt:lpstr>浙江大学学者用7亿条通话记录回答</vt:lpstr>
      <vt:lpstr>提纲</vt:lpstr>
      <vt:lpstr>第三波人工智能：“third wave” AI</vt:lpstr>
      <vt:lpstr>第三波人工智能：“third wave” AI</vt:lpstr>
      <vt:lpstr>第三波人工智能：“third wave” AI</vt:lpstr>
      <vt:lpstr>第三波人工智能：“third wave” AI</vt:lpstr>
      <vt:lpstr>挑战 (1)：人类常识知识支持下顿悟与直觉</vt:lpstr>
      <vt:lpstr>挑战(1)：人类常识知识支持下顿悟与直觉</vt:lpstr>
      <vt:lpstr>挑战(1)：人类常识知识支持下顿悟与直觉</vt:lpstr>
      <vt:lpstr>挑战 (2)：元学习(meta-learning)理论</vt:lpstr>
      <vt:lpstr>挑战(2)：元学习(meta-learning)理论</vt:lpstr>
      <vt:lpstr>挑战(2)：元学习(meta-learning)理论</vt:lpstr>
      <vt:lpstr>挑战(3)：大脑的贝叶斯模型和因果推理</vt:lpstr>
      <vt:lpstr>挑战(3)：大脑的贝叶斯模型和因果推理</vt:lpstr>
      <vt:lpstr>挑战(4)：控制论与人工智能和博弈对抗</vt:lpstr>
      <vt:lpstr>挑战(4)：控制论与人工智能和博弈对抗</vt:lpstr>
      <vt:lpstr>多学科交叉促进人工智能发展</vt:lpstr>
      <vt:lpstr>可解释、更通用和适应性强的人工智能</vt:lpstr>
      <vt:lpstr>人工智能未来</vt:lpstr>
      <vt:lpstr>人工智能未来</vt:lpstr>
      <vt:lpstr>中国迈向新一代人工智能</vt:lpstr>
      <vt:lpstr>推动人工智能生态发展：构建良好生态</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817</cp:revision>
  <dcterms:created xsi:type="dcterms:W3CDTF">2019-08-31T02:02:00Z</dcterms:created>
  <dcterms:modified xsi:type="dcterms:W3CDTF">2022-05-22T13:32:20Z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2052-11.1.0.11691</vt:lpwstr>
  </property>
  <property fmtid="{D5CDD505-2E9C-101B-9397-08002B2CF9AE}" pid="5" name="ICV">
    <vt:lpwstr>D5ABC306B8D04000AB259C4F0713563F</vt:lpwstr>
  </property>
</Properties>
</file>